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5"/>
  </p:notesMasterIdLst>
  <p:sldIdLst>
    <p:sldId id="256" r:id="rId2"/>
    <p:sldId id="272" r:id="rId3"/>
    <p:sldId id="273" r:id="rId4"/>
    <p:sldId id="274" r:id="rId5"/>
    <p:sldId id="271" r:id="rId6"/>
    <p:sldId id="276" r:id="rId7"/>
    <p:sldId id="275" r:id="rId8"/>
    <p:sldId id="267" r:id="rId9"/>
    <p:sldId id="268" r:id="rId10"/>
    <p:sldId id="269" r:id="rId11"/>
    <p:sldId id="270" r:id="rId12"/>
    <p:sldId id="261" r:id="rId13"/>
    <p:sldId id="257" r:id="rId14"/>
    <p:sldId id="258" r:id="rId15"/>
    <p:sldId id="262" r:id="rId16"/>
    <p:sldId id="277" r:id="rId17"/>
    <p:sldId id="278" r:id="rId18"/>
    <p:sldId id="280" r:id="rId19"/>
    <p:sldId id="279" r:id="rId20"/>
    <p:sldId id="259" r:id="rId21"/>
    <p:sldId id="263" r:id="rId22"/>
    <p:sldId id="264" r:id="rId23"/>
    <p:sldId id="266"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Consolas" panose="020B0609020204030204" pitchFamily="49" charset="0"/>
      <p:regular r:id="rId30"/>
      <p:bold r:id="rId31"/>
      <p:italic r:id="rId32"/>
      <p:boldItalic r:id="rId33"/>
    </p:embeddedFont>
    <p:embeddedFont>
      <p:font typeface="Cambria" panose="02040503050406030204" pitchFamily="18" charset="0"/>
      <p:regular r:id="rId34"/>
      <p:bold r:id="rId35"/>
      <p:italic r:id="rId36"/>
      <p:boldItalic r:id="rId37"/>
    </p:embeddedFont>
    <p:embeddedFont>
      <p:font typeface="Berlin Sans FB Demi" panose="020E0802020502020306" pitchFamily="34" charset="0"/>
      <p:bold r:id="rId38"/>
    </p:embeddedFont>
    <p:embeddedFont>
      <p:font typeface="Corbel" panose="020B0503020204020204" pitchFamily="34" charset="0"/>
      <p:regular r:id="rId39"/>
      <p:bold r:id="rId40"/>
      <p:italic r:id="rId41"/>
      <p:boldItalic r:id="rId42"/>
    </p:embeddedFont>
    <p:embeddedFont>
      <p:font typeface="Berlin Sans FB" panose="020E0602020502020306" pitchFamily="34" charset="0"/>
      <p:regular r:id="rId43"/>
      <p:bold r:id="rId44"/>
    </p:embeddedFont>
    <p:embeddedFont>
      <p:font typeface="Aharoni" panose="02010803020104030203" pitchFamily="2" charset="-79"/>
      <p:bold r:id="rId45"/>
    </p:embeddedFont>
    <p:embeddedFont>
      <p:font typeface="Candara" panose="020E050203030302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02" autoAdjust="0"/>
  </p:normalViewPr>
  <p:slideViewPr>
    <p:cSldViewPr>
      <p:cViewPr varScale="1">
        <p:scale>
          <a:sx n="59" d="100"/>
          <a:sy n="59" d="100"/>
        </p:scale>
        <p:origin x="-16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AB5273-021D-4B95-8EDC-6025C1788D9A}" type="datetimeFigureOut">
              <a:rPr lang="en-US" smtClean="0"/>
              <a:t>10/12/2014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22043E-0971-4BDB-916F-577969821AA7}" type="slidenum">
              <a:rPr lang="en-US" smtClean="0"/>
              <a:t>‹#›</a:t>
            </a:fld>
            <a:endParaRPr lang="en-US"/>
          </a:p>
        </p:txBody>
      </p:sp>
    </p:spTree>
    <p:extLst>
      <p:ext uri="{BB962C8B-B14F-4D97-AF65-F5344CB8AC3E}">
        <p14:creationId xmlns:p14="http://schemas.microsoft.com/office/powerpoint/2010/main" val="3750056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514B-7F85-4EBB-BF39-0DCD87ABED0F}"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26638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2043E-0971-4BDB-916F-577969821AA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043828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2043E-0971-4BDB-916F-577969821AA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43828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514B-7F85-4EBB-BF39-0DCD87ABED0F}" type="slidenum">
              <a:rPr lang="en-US" smtClean="0"/>
              <a:t>20</a:t>
            </a:fld>
            <a:endParaRPr lang="en-US"/>
          </a:p>
        </p:txBody>
      </p:sp>
    </p:spTree>
    <p:extLst>
      <p:ext uri="{BB962C8B-B14F-4D97-AF65-F5344CB8AC3E}">
        <p14:creationId xmlns:p14="http://schemas.microsoft.com/office/powerpoint/2010/main" val="2397948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2043E-0971-4BDB-916F-577969821AA7}" type="slidenum">
              <a:rPr lang="en-US" smtClean="0"/>
              <a:t>21</a:t>
            </a:fld>
            <a:endParaRPr lang="en-US"/>
          </a:p>
        </p:txBody>
      </p:sp>
    </p:spTree>
    <p:extLst>
      <p:ext uri="{BB962C8B-B14F-4D97-AF65-F5344CB8AC3E}">
        <p14:creationId xmlns:p14="http://schemas.microsoft.com/office/powerpoint/2010/main" val="2690045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2043E-0971-4BDB-916F-577969821AA7}"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690045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2043E-0971-4BDB-916F-577969821AA7}"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690045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2043E-0971-4BDB-916F-577969821AA7}" type="slidenum">
              <a:rPr lang="en-US" smtClean="0"/>
              <a:t>5</a:t>
            </a:fld>
            <a:endParaRPr lang="en-US"/>
          </a:p>
        </p:txBody>
      </p:sp>
    </p:spTree>
    <p:extLst>
      <p:ext uri="{BB962C8B-B14F-4D97-AF65-F5344CB8AC3E}">
        <p14:creationId xmlns:p14="http://schemas.microsoft.com/office/powerpoint/2010/main" val="4114272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2043E-0971-4BDB-916F-577969821AA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114272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514B-7F85-4EBB-BF39-0DCD87ABED0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12663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2043E-0971-4BDB-916F-577969821AA7}" type="slidenum">
              <a:rPr lang="en-US" smtClean="0"/>
              <a:t>12</a:t>
            </a:fld>
            <a:endParaRPr lang="en-US"/>
          </a:p>
        </p:txBody>
      </p:sp>
    </p:spTree>
    <p:extLst>
      <p:ext uri="{BB962C8B-B14F-4D97-AF65-F5344CB8AC3E}">
        <p14:creationId xmlns:p14="http://schemas.microsoft.com/office/powerpoint/2010/main" val="4122110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514B-7F85-4EBB-BF39-0DCD87ABED0F}" type="slidenum">
              <a:rPr lang="en-US" smtClean="0"/>
              <a:t>13</a:t>
            </a:fld>
            <a:endParaRPr lang="en-US"/>
          </a:p>
        </p:txBody>
      </p:sp>
    </p:spTree>
    <p:extLst>
      <p:ext uri="{BB962C8B-B14F-4D97-AF65-F5344CB8AC3E}">
        <p14:creationId xmlns:p14="http://schemas.microsoft.com/office/powerpoint/2010/main" val="251355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2043E-0971-4BDB-916F-577969821AA7}" type="slidenum">
              <a:rPr lang="en-US" smtClean="0"/>
              <a:t>15</a:t>
            </a:fld>
            <a:endParaRPr lang="en-US"/>
          </a:p>
        </p:txBody>
      </p:sp>
    </p:spTree>
    <p:extLst>
      <p:ext uri="{BB962C8B-B14F-4D97-AF65-F5344CB8AC3E}">
        <p14:creationId xmlns:p14="http://schemas.microsoft.com/office/powerpoint/2010/main" val="3043828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2043E-0971-4BDB-916F-577969821AA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043828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2043E-0971-4BDB-916F-577969821AA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43828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107" y="1905000"/>
            <a:ext cx="6859786" cy="2667000"/>
          </a:xfrm>
        </p:spPr>
        <p:txBody>
          <a:bodyPr>
            <a:noAutofit/>
          </a:bodyPr>
          <a:lstStyle>
            <a:lvl1pPr>
              <a:defRPr sz="5400"/>
            </a:lvl1pPr>
          </a:lstStyle>
          <a:p>
            <a:r>
              <a:rPr/>
              <a:t>Click to edit Master title style</a:t>
            </a:r>
          </a:p>
        </p:txBody>
      </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edit Master subtitle style</a:t>
            </a:r>
          </a:p>
        </p:txBody>
      </p:sp>
      <p:grpSp>
        <p:nvGrpSpPr>
          <p:cNvPr id="256" name="line"/>
          <p:cNvGrpSpPr/>
          <p:nvPr/>
        </p:nvGrpSpPr>
        <p:grpSpPr bwMode="invGray">
          <a:xfrm>
            <a:off x="1188982" y="4724400"/>
            <a:ext cx="6475638"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Tree>
    <p:extLst>
      <p:ext uri="{BB962C8B-B14F-4D97-AF65-F5344CB8AC3E}">
        <p14:creationId xmlns:p14="http://schemas.microsoft.com/office/powerpoint/2010/main" val="9054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10/12/2014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19785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Vertical Title 1"/>
          <p:cNvSpPr>
            <a:spLocks noGrp="1"/>
          </p:cNvSpPr>
          <p:nvPr>
            <p:ph type="title" orient="vert"/>
          </p:nvPr>
        </p:nvSpPr>
        <p:spPr>
          <a:xfrm>
            <a:off x="7773233" y="274639"/>
            <a:ext cx="1028968" cy="5901747"/>
          </a:xfrm>
        </p:spPr>
        <p:txBody>
          <a:bodyPr vert="eaVert"/>
          <a:lstStyle/>
          <a:p>
            <a:r>
              <a:rPr/>
              <a:t>Click to edit Master title style</a:t>
            </a:r>
          </a:p>
        </p:txBody>
      </p:sp>
      <p:sp>
        <p:nvSpPr>
          <p:cNvPr id="3" name="Vertical Text Placeholder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10/12/2014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52514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7" name="line"/>
          <p:cNvGrpSpPr/>
          <p:nvPr/>
        </p:nvGrpSpPr>
        <p:grpSpPr bwMode="invGray">
          <a:xfrm>
            <a:off x="1142108" y="1514475"/>
            <a:ext cx="7929246"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8" y="274638"/>
            <a:ext cx="6859785" cy="1020762"/>
          </a:xfrm>
        </p:spPr>
        <p:txBody>
          <a:bodyPr/>
          <a:lstStyle/>
          <a:p>
            <a:r>
              <a:rPr/>
              <a:t>Click to edit Master title style</a:t>
            </a: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10/12/2014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56958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7" y="1905000"/>
            <a:ext cx="6859786" cy="2667000"/>
          </a:xfrm>
        </p:spPr>
        <p:txBody>
          <a:bodyPr anchor="b">
            <a:noAutofit/>
          </a:bodyPr>
          <a:lstStyle>
            <a:lvl1pPr algn="l">
              <a:defRPr sz="4400" b="0" cap="none" baseline="0"/>
            </a:lvl1pPr>
          </a:lstStyle>
          <a:p>
            <a:r>
              <a:rPr/>
              <a:t>Click to edit Master title style</a:t>
            </a:r>
          </a:p>
        </p:txBody>
      </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10/12/2014</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404525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8" y="274638"/>
            <a:ext cx="6859785" cy="1020762"/>
          </a:xfrm>
        </p:spPr>
        <p:txBody>
          <a:bodyPr/>
          <a:lstStyle/>
          <a:p>
            <a:r>
              <a:rPr/>
              <a:t>Click to edit Master title style</a:t>
            </a:r>
          </a:p>
        </p:txBody>
      </p:sp>
      <p:sp>
        <p:nvSpPr>
          <p:cNvPr id="3" name="Content Placeholder 2"/>
          <p:cNvSpPr>
            <a:spLocks noGrp="1"/>
          </p:cNvSpPr>
          <p:nvPr>
            <p:ph sz="half" idx="1"/>
          </p:nvPr>
        </p:nvSpPr>
        <p:spPr>
          <a:xfrm>
            <a:off x="1142107" y="1905000"/>
            <a:ext cx="3315563"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4686332" y="1905000"/>
            <a:ext cx="3315562"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10/12/2014</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67116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a:xfrm>
            <a:off x="1142108" y="274638"/>
            <a:ext cx="6859785" cy="1020762"/>
          </a:xfrm>
        </p:spPr>
        <p:txBody>
          <a:bodyPr/>
          <a:lstStyle>
            <a:lvl1pPr>
              <a:defRPr/>
            </a:lvl1pPr>
          </a:lstStyle>
          <a:p>
            <a:r>
              <a:rPr/>
              <a:t>Click to edit Master title style</a:t>
            </a:r>
          </a:p>
        </p:txBody>
      </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4688616" y="2819400"/>
            <a:ext cx="3313277"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9AFE8FB1-0A7A-443E-AAF7-31D4FA1AA312}" type="datetimeFigureOut">
              <a:rPr lang="en-US">
                <a:solidFill>
                  <a:prstClr val="white">
                    <a:tint val="75000"/>
                  </a:prstClr>
                </a:solidFill>
              </a:rPr>
              <a:pPr/>
              <a:t>10/12/2014</a:t>
            </a:fld>
            <a:endParaRPr>
              <a:solidFill>
                <a:prstClr val="white">
                  <a:tint val="75000"/>
                </a:prstClr>
              </a:solidFill>
            </a:endParaRPr>
          </a:p>
        </p:txBody>
      </p:sp>
      <p:sp>
        <p:nvSpPr>
          <p:cNvPr id="8" name="Footer Placeholder 7"/>
          <p:cNvSpPr>
            <a:spLocks noGrp="1"/>
          </p:cNvSpPr>
          <p:nvPr>
            <p:ph type="ftr" sz="quarter" idx="11"/>
          </p:nvPr>
        </p:nvSpPr>
        <p:spPr/>
        <p:txBody>
          <a:bodyPr/>
          <a:lstStyle/>
          <a:p>
            <a:endParaRPr>
              <a:solidFill>
                <a:prstClr val="white">
                  <a:tint val="75000"/>
                </a:prstClr>
              </a:solidFill>
            </a:endParaRPr>
          </a:p>
        </p:txBody>
      </p:sp>
      <p:sp>
        <p:nvSpPr>
          <p:cNvPr id="9" name="Slide Number Placeholder 8"/>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98303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9AFE8FB1-0A7A-443E-AAF7-31D4FA1AA312}" type="datetimeFigureOut">
              <a:rPr lang="en-US">
                <a:solidFill>
                  <a:prstClr val="white">
                    <a:tint val="75000"/>
                  </a:prstClr>
                </a:solidFill>
              </a:rPr>
              <a:pPr/>
              <a:t>10/12/2014</a:t>
            </a:fld>
            <a:endParaRPr>
              <a:solidFill>
                <a:prstClr val="white">
                  <a:tint val="75000"/>
                </a:prstClr>
              </a:solidFill>
            </a:endParaRPr>
          </a:p>
        </p:txBody>
      </p:sp>
      <p:sp>
        <p:nvSpPr>
          <p:cNvPr id="4" name="Footer Placeholder 3"/>
          <p:cNvSpPr>
            <a:spLocks noGrp="1"/>
          </p:cNvSpPr>
          <p:nvPr>
            <p:ph type="ftr" sz="quarter" idx="11"/>
          </p:nvPr>
        </p:nvSpPr>
        <p:spPr/>
        <p:txBody>
          <a:bodyPr/>
          <a:lstStyle/>
          <a:p>
            <a:endParaRPr>
              <a:solidFill>
                <a:prstClr val="white">
                  <a:tint val="75000"/>
                </a:prstClr>
              </a:solidFill>
            </a:endParaRPr>
          </a:p>
        </p:txBody>
      </p:sp>
      <p:sp>
        <p:nvSpPr>
          <p:cNvPr id="5" name="Slide Number Placeholder 4"/>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3538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solidFill>
                  <a:prstClr val="white">
                    <a:tint val="75000"/>
                  </a:prstClr>
                </a:solidFill>
              </a:rPr>
              <a:pPr/>
              <a:t>10/12/2014</a:t>
            </a:fld>
            <a:endParaRPr>
              <a:solidFill>
                <a:prstClr val="white">
                  <a:tint val="75000"/>
                </a:prstClr>
              </a:solidFill>
            </a:endParaRPr>
          </a:p>
        </p:txBody>
      </p:sp>
      <p:sp>
        <p:nvSpPr>
          <p:cNvPr id="3" name="Footer Placeholder 2"/>
          <p:cNvSpPr>
            <a:spLocks noGrp="1"/>
          </p:cNvSpPr>
          <p:nvPr>
            <p:ph type="ftr" sz="quarter" idx="11"/>
          </p:nvPr>
        </p:nvSpPr>
        <p:spPr/>
        <p:txBody>
          <a:bodyPr/>
          <a:lstStyle/>
          <a:p>
            <a:endParaRPr>
              <a:solidFill>
                <a:prstClr val="white">
                  <a:tint val="75000"/>
                </a:prstClr>
              </a:solidFill>
            </a:endParaRPr>
          </a:p>
        </p:txBody>
      </p:sp>
      <p:sp>
        <p:nvSpPr>
          <p:cNvPr id="4" name="Slide Number Placeholder 3"/>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77374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a:t>Click to edit Master title style</a:t>
            </a:r>
          </a:p>
        </p:txBody>
      </p:sp>
      <p:sp>
        <p:nvSpPr>
          <p:cNvPr id="3" name="Content Placeholder 2"/>
          <p:cNvSpPr>
            <a:spLocks noGrp="1"/>
          </p:cNvSpPr>
          <p:nvPr>
            <p:ph idx="1"/>
          </p:nvPr>
        </p:nvSpPr>
        <p:spPr>
          <a:xfrm>
            <a:off x="3533436" y="1905000"/>
            <a:ext cx="425306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10/12/2014</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63276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solidFill>
                      <a:prstClr val="white"/>
                    </a:solidFill>
                  </a:endParaRPr>
                </a:p>
              </p:txBody>
            </p:sp>
          </p:grpSp>
        </p:grpSp>
      </p:gr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a:t>Click to edit Master title style</a:t>
            </a:r>
          </a:p>
        </p:txBody>
      </p:sp>
      <p:sp>
        <p:nvSpPr>
          <p:cNvPr id="3" name="Picture Placeholder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10/12/2014</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6960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dirty="0"/>
              <a:t>Click to edit Master title style</a:t>
            </a: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solidFill>
                  <a:prstClr val="white">
                    <a:tint val="75000"/>
                  </a:prstClr>
                </a:solidFill>
              </a:rPr>
              <a:pPr/>
              <a:t>10/12/2014</a:t>
            </a:fld>
            <a:endParaRPr>
              <a:solidFill>
                <a:prstClr val="white">
                  <a:tint val="75000"/>
                </a:prstClr>
              </a:solidFill>
            </a:endParaRPr>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solidFill>
                <a:prstClr val="white">
                  <a:tint val="75000"/>
                </a:prstClr>
              </a:solidFill>
            </a:endParaRPr>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8537224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Berlin Sans FB Demi" panose="020E0802020502020306" pitchFamily="34" charset="0"/>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800" kern="1200">
          <a:solidFill>
            <a:schemeClr val="tx1"/>
          </a:solidFill>
          <a:latin typeface="Berlin Sans FB" panose="020E0602020502020306" pitchFamily="34" charset="0"/>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400" kern="1200">
          <a:solidFill>
            <a:schemeClr val="tx1"/>
          </a:solidFill>
          <a:latin typeface="Berlin Sans FB" panose="020E0602020502020306" pitchFamily="34" charset="0"/>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2000" kern="1200">
          <a:solidFill>
            <a:schemeClr val="tx1"/>
          </a:solidFill>
          <a:latin typeface="Berlin Sans FB" panose="020E0602020502020306" pitchFamily="34" charset="0"/>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800" kern="1200">
          <a:solidFill>
            <a:schemeClr val="tx1"/>
          </a:solidFill>
          <a:latin typeface="Berlin Sans FB" panose="020E0602020502020306" pitchFamily="34" charset="0"/>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Berlin Sans FB" panose="020E0602020502020306" pitchFamily="34" charset="0"/>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2107" y="762000"/>
            <a:ext cx="6859786" cy="4495800"/>
          </a:xfrm>
        </p:spPr>
        <p:txBody>
          <a:bodyPr>
            <a:prstTxWarp prst="textPlain">
              <a:avLst/>
            </a:prstTxWarp>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haroni" panose="02010803020104030203" pitchFamily="2" charset="-79"/>
                <a:cs typeface="Aharoni" panose="02010803020104030203" pitchFamily="2" charset="-79"/>
              </a:rPr>
              <a:t>DID JESUS</a:t>
            </a:r>
            <a:b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haroni" panose="02010803020104030203" pitchFamily="2" charset="-79"/>
                <a:cs typeface="Aharoni" panose="02010803020104030203" pitchFamily="2" charset="-79"/>
              </a:rPr>
            </a:b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haroni" panose="02010803020104030203" pitchFamily="2" charset="-79"/>
                <a:cs typeface="Aharoni" panose="02010803020104030203" pitchFamily="2" charset="-79"/>
              </a:rPr>
              <a:t>BECOME OUR SIN</a:t>
            </a:r>
            <a:b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haroni" panose="02010803020104030203" pitchFamily="2" charset="-79"/>
                <a:cs typeface="Aharoni" panose="02010803020104030203" pitchFamily="2" charset="-79"/>
              </a:rPr>
            </a:br>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haroni" panose="02010803020104030203" pitchFamily="2" charset="-79"/>
                <a:cs typeface="Aharoni" panose="02010803020104030203" pitchFamily="2" charset="-79"/>
              </a:rPr>
              <a:t>SUBSTITUTE</a:t>
            </a:r>
            <a:r>
              <a:rPr lang="en-US"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haroni" panose="02010803020104030203" pitchFamily="2" charset="-79"/>
                <a:cs typeface="Aharoni" panose="02010803020104030203" pitchFamily="2" charset="-79"/>
              </a:rPr>
              <a:t>?</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haroni" panose="02010803020104030203" pitchFamily="2" charset="-79"/>
              <a:cs typeface="Aharoni" panose="02010803020104030203" pitchFamily="2" charset="-79"/>
            </a:endParaRPr>
          </a:p>
        </p:txBody>
      </p:sp>
      <p:sp>
        <p:nvSpPr>
          <p:cNvPr id="5" name="TextBox 4"/>
          <p:cNvSpPr txBox="1"/>
          <p:nvPr/>
        </p:nvSpPr>
        <p:spPr>
          <a:xfrm>
            <a:off x="7845095" y="6183868"/>
            <a:ext cx="841705" cy="369332"/>
          </a:xfrm>
          <a:prstGeom prst="rect">
            <a:avLst/>
          </a:prstGeom>
          <a:noFill/>
        </p:spPr>
        <p:txBody>
          <a:bodyPr wrap="none" rtlCol="0">
            <a:spAutoFit/>
          </a:bodyPr>
          <a:lstStyle/>
          <a:p>
            <a:pPr>
              <a:lnSpc>
                <a:spcPct val="90000"/>
              </a:lnSpc>
            </a:pPr>
            <a:r>
              <a:rPr lang="en-US" sz="2000" dirty="0">
                <a:solidFill>
                  <a:prstClr val="white"/>
                </a:solidFill>
                <a:latin typeface="Cambria" panose="02040503050406030204" pitchFamily="18" charset="0"/>
              </a:rPr>
              <a:t>Part </a:t>
            </a:r>
            <a:r>
              <a:rPr lang="en-US" sz="2000" dirty="0" smtClean="0">
                <a:solidFill>
                  <a:prstClr val="white"/>
                </a:solidFill>
                <a:latin typeface="Cambria" panose="02040503050406030204" pitchFamily="18" charset="0"/>
              </a:rPr>
              <a:t>1</a:t>
            </a:r>
            <a:endParaRPr lang="en-US" sz="2000" dirty="0">
              <a:solidFill>
                <a:prstClr val="white"/>
              </a:solidFill>
              <a:latin typeface="Cambria" panose="02040503050406030204" pitchFamily="18" charset="0"/>
            </a:endParaRPr>
          </a:p>
        </p:txBody>
      </p:sp>
    </p:spTree>
    <p:extLst>
      <p:ext uri="{BB962C8B-B14F-4D97-AF65-F5344CB8AC3E}">
        <p14:creationId xmlns:p14="http://schemas.microsoft.com/office/powerpoint/2010/main" val="327486630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Charles Spurgeon</a:t>
            </a:r>
            <a:endParaRPr lang="en-US" dirty="0"/>
          </a:p>
        </p:txBody>
      </p:sp>
      <p:sp>
        <p:nvSpPr>
          <p:cNvPr id="7" name="Content Placeholder 6"/>
          <p:cNvSpPr>
            <a:spLocks noGrp="1"/>
          </p:cNvSpPr>
          <p:nvPr>
            <p:ph idx="1"/>
          </p:nvPr>
        </p:nvSpPr>
        <p:spPr>
          <a:xfrm>
            <a:off x="3533436" y="1905000"/>
            <a:ext cx="4253068" cy="4191000"/>
          </a:xfrm>
        </p:spPr>
        <p:txBody>
          <a:bodyPr>
            <a:normAutofit lnSpcReduction="10000"/>
          </a:bodyPr>
          <a:lstStyle/>
          <a:p>
            <a:pPr marL="0" indent="0">
              <a:buNone/>
            </a:pPr>
            <a:r>
              <a:rPr lang="en-US" dirty="0"/>
              <a:t>Jesus Christ </a:t>
            </a:r>
            <a:r>
              <a:rPr lang="en-US" dirty="0" smtClean="0"/>
              <a:t>was </a:t>
            </a:r>
            <a:r>
              <a:rPr lang="en-US" dirty="0"/>
              <a:t>made by His Father sin for us, that is, He was treated as if He had Himself been sin. He was not sin—He was not sinful. He was not guilty; but, He was treated by His Father, as if He had not only been </a:t>
            </a:r>
            <a:r>
              <a:rPr lang="en-US" dirty="0" smtClean="0"/>
              <a:t>sinful</a:t>
            </a:r>
            <a:r>
              <a:rPr lang="en-US" dirty="0"/>
              <a:t>, but as if He had been sin itself. That is a strong expression used here. Not only has He made Him to be the Substitute for sin, but to be sin. God looked on Christ as </a:t>
            </a:r>
            <a:r>
              <a:rPr lang="en-US" dirty="0" smtClean="0"/>
              <a:t>if Christ </a:t>
            </a:r>
            <a:r>
              <a:rPr lang="en-US" dirty="0"/>
              <a:t>had been </a:t>
            </a:r>
            <a:r>
              <a:rPr lang="en-US" dirty="0" smtClean="0"/>
              <a:t>sin; </a:t>
            </a:r>
            <a:endParaRPr lang="en-US" dirty="0"/>
          </a:p>
        </p:txBody>
      </p:sp>
      <p:sp>
        <p:nvSpPr>
          <p:cNvPr id="8" name="Text Placeholder 7"/>
          <p:cNvSpPr>
            <a:spLocks noGrp="1"/>
          </p:cNvSpPr>
          <p:nvPr>
            <p:ph type="body" sz="half" idx="2"/>
          </p:nvPr>
        </p:nvSpPr>
        <p:spPr>
          <a:xfrm>
            <a:off x="876300" y="5105400"/>
            <a:ext cx="2323743" cy="1066800"/>
          </a:xfrm>
        </p:spPr>
        <p:txBody>
          <a:bodyPr>
            <a:normAutofit/>
          </a:bodyPr>
          <a:lstStyle/>
          <a:p>
            <a:r>
              <a:rPr lang="en-US" dirty="0" smtClean="0"/>
              <a:t>“Christ Our Substitute” (sermon) www.spurgeongems.org/vols4-6/chs310.pdf</a:t>
            </a:r>
            <a:endParaRPr lang="en-US" dirty="0"/>
          </a:p>
        </p:txBody>
      </p:sp>
      <p:sp>
        <p:nvSpPr>
          <p:cNvPr id="9" name="TextBox 8"/>
          <p:cNvSpPr txBox="1"/>
          <p:nvPr/>
        </p:nvSpPr>
        <p:spPr>
          <a:xfrm>
            <a:off x="3200400" y="1676400"/>
            <a:ext cx="417102" cy="590931"/>
          </a:xfrm>
          <a:prstGeom prst="rect">
            <a:avLst/>
          </a:prstGeom>
          <a:noFill/>
        </p:spPr>
        <p:txBody>
          <a:bodyPr wrap="none" rtlCol="0">
            <a:spAutoFit/>
          </a:bodyPr>
          <a:lstStyle/>
          <a:p>
            <a:pPr>
              <a:lnSpc>
                <a:spcPct val="90000"/>
              </a:lnSpc>
            </a:pPr>
            <a:r>
              <a:rPr lang="en-US" sz="3600" dirty="0">
                <a:solidFill>
                  <a:prstClr val="white"/>
                </a:solidFill>
                <a:latin typeface="Candara" panose="020E0502030303020204" pitchFamily="34" charset="0"/>
              </a:rPr>
              <a:t>“</a:t>
            </a:r>
          </a:p>
        </p:txBody>
      </p:sp>
      <p:pic>
        <p:nvPicPr>
          <p:cNvPr id="5122" name="Picture 2" descr="http://www.jesus-is-savior.com/Great%20Men%20of%20God/charles_haddon_spurge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21336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92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Charles Spurgeon</a:t>
            </a:r>
            <a:endParaRPr lang="en-US" dirty="0"/>
          </a:p>
        </p:txBody>
      </p:sp>
      <p:sp>
        <p:nvSpPr>
          <p:cNvPr id="7" name="Content Placeholder 6"/>
          <p:cNvSpPr>
            <a:spLocks noGrp="1"/>
          </p:cNvSpPr>
          <p:nvPr>
            <p:ph idx="1"/>
          </p:nvPr>
        </p:nvSpPr>
        <p:spPr>
          <a:xfrm>
            <a:off x="3533436" y="1905000"/>
            <a:ext cx="4253068" cy="4191000"/>
          </a:xfrm>
        </p:spPr>
        <p:txBody>
          <a:bodyPr>
            <a:normAutofit lnSpcReduction="10000"/>
          </a:bodyPr>
          <a:lstStyle/>
          <a:p>
            <a:pPr marL="0" indent="0">
              <a:buNone/>
            </a:pPr>
            <a:r>
              <a:rPr lang="en-US" dirty="0" smtClean="0"/>
              <a:t>… </a:t>
            </a:r>
            <a:r>
              <a:rPr lang="en-US" dirty="0"/>
              <a:t>as if He, Himself, had positively been that noxious—that God-hating—that </a:t>
            </a:r>
            <a:r>
              <a:rPr lang="en-US" dirty="0" smtClean="0"/>
              <a:t>soul-damning </a:t>
            </a:r>
            <a:r>
              <a:rPr lang="en-US" dirty="0"/>
              <a:t>thing, called sin. When the Judge of all the earth said, “Where is Sin?” Christ presented </a:t>
            </a:r>
            <a:r>
              <a:rPr lang="en-US" dirty="0" smtClean="0"/>
              <a:t>Himself</a:t>
            </a:r>
            <a:r>
              <a:rPr lang="en-US" dirty="0"/>
              <a:t>; He stood before His Father, as if He had been the accumulation of all human guilt of the elect; </a:t>
            </a:r>
            <a:r>
              <a:rPr lang="en-US" dirty="0" smtClean="0"/>
              <a:t>as </a:t>
            </a:r>
            <a:r>
              <a:rPr lang="en-US" dirty="0"/>
              <a:t>if He, Himself, were that thing which God cannot endure, but which He must drive from His Presence </a:t>
            </a:r>
            <a:r>
              <a:rPr lang="en-US" dirty="0" smtClean="0"/>
              <a:t>forever</a:t>
            </a:r>
            <a:r>
              <a:rPr lang="en-US" dirty="0"/>
              <a:t>. </a:t>
            </a:r>
          </a:p>
        </p:txBody>
      </p:sp>
      <p:sp>
        <p:nvSpPr>
          <p:cNvPr id="8" name="Text Placeholder 7"/>
          <p:cNvSpPr>
            <a:spLocks noGrp="1"/>
          </p:cNvSpPr>
          <p:nvPr>
            <p:ph type="body" sz="half" idx="2"/>
          </p:nvPr>
        </p:nvSpPr>
        <p:spPr>
          <a:xfrm>
            <a:off x="876300" y="5105400"/>
            <a:ext cx="2323743" cy="1066800"/>
          </a:xfrm>
        </p:spPr>
        <p:txBody>
          <a:bodyPr>
            <a:normAutofit/>
          </a:bodyPr>
          <a:lstStyle/>
          <a:p>
            <a:r>
              <a:rPr lang="en-US" dirty="0" smtClean="0"/>
              <a:t>“Christ Our Substitute” (sermon) www.spurgeongems.org/vols4-6/chs310.pdf</a:t>
            </a:r>
            <a:endParaRPr lang="en-US" dirty="0"/>
          </a:p>
        </p:txBody>
      </p:sp>
      <p:sp>
        <p:nvSpPr>
          <p:cNvPr id="9" name="TextBox 8"/>
          <p:cNvSpPr txBox="1"/>
          <p:nvPr/>
        </p:nvSpPr>
        <p:spPr>
          <a:xfrm>
            <a:off x="3200400" y="1676400"/>
            <a:ext cx="417102" cy="590931"/>
          </a:xfrm>
          <a:prstGeom prst="rect">
            <a:avLst/>
          </a:prstGeom>
          <a:noFill/>
        </p:spPr>
        <p:txBody>
          <a:bodyPr wrap="none" rtlCol="0">
            <a:spAutoFit/>
          </a:bodyPr>
          <a:lstStyle/>
          <a:p>
            <a:pPr>
              <a:lnSpc>
                <a:spcPct val="90000"/>
              </a:lnSpc>
            </a:pPr>
            <a:r>
              <a:rPr lang="en-US" sz="3600" dirty="0">
                <a:solidFill>
                  <a:prstClr val="white"/>
                </a:solidFill>
                <a:latin typeface="Candara" panose="020E0502030303020204" pitchFamily="34" charset="0"/>
              </a:rPr>
              <a:t>“</a:t>
            </a:r>
          </a:p>
        </p:txBody>
      </p:sp>
      <p:pic>
        <p:nvPicPr>
          <p:cNvPr id="5122" name="Picture 2" descr="http://www.jesus-is-savior.com/Great%20Men%20of%20God/charles_haddon_spurge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21336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69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Corinthians 5:20, 21</a:t>
            </a:r>
            <a:endParaRPr lang="en-US" dirty="0"/>
          </a:p>
        </p:txBody>
      </p:sp>
      <p:sp>
        <p:nvSpPr>
          <p:cNvPr id="3" name="Text Placeholder 2"/>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US" dirty="0" smtClean="0"/>
              <a:t>A context of Jesus dying for all (5:15)</a:t>
            </a:r>
          </a:p>
          <a:p>
            <a:pPr marL="342900" indent="-342900">
              <a:buFont typeface="Arial" panose="020B0604020202020204" pitchFamily="34" charset="0"/>
              <a:buChar char="•"/>
            </a:pPr>
            <a:r>
              <a:rPr lang="en-US" dirty="0" smtClean="0"/>
              <a:t>A context of reconciling the world to God (5:18, 19)</a:t>
            </a:r>
          </a:p>
          <a:p>
            <a:pPr marL="342900" indent="-342900">
              <a:buFont typeface="Arial" panose="020B0604020202020204" pitchFamily="34" charset="0"/>
              <a:buChar char="•"/>
            </a:pPr>
            <a:r>
              <a:rPr lang="en-US" dirty="0" smtClean="0"/>
              <a:t>A context where God was “in Christ” (5:19)</a:t>
            </a:r>
            <a:endParaRPr lang="en-US" dirty="0"/>
          </a:p>
        </p:txBody>
      </p:sp>
    </p:spTree>
    <p:extLst>
      <p:ext uri="{BB962C8B-B14F-4D97-AF65-F5344CB8AC3E}">
        <p14:creationId xmlns:p14="http://schemas.microsoft.com/office/powerpoint/2010/main" val="172216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7544692" cy="1173162"/>
          </a:xfrm>
        </p:spPr>
        <p:txBody>
          <a:bodyPr>
            <a:noAutofit/>
          </a:bodyPr>
          <a:lstStyle/>
          <a:p>
            <a:r>
              <a:rPr lang="en-US" sz="60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Transfer Of Our Sins?</a:t>
            </a:r>
            <a:endParaRPr lang="en-US" sz="60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1142108" y="1905000"/>
            <a:ext cx="7544692" cy="4953000"/>
          </a:xfrm>
        </p:spPr>
        <p:txBody>
          <a:bodyPr>
            <a:normAutofit fontScale="92500" lnSpcReduction="10000"/>
          </a:bodyPr>
          <a:lstStyle/>
          <a:p>
            <a:r>
              <a:rPr lang="en-US" sz="3600" dirty="0" smtClean="0"/>
              <a:t>Was Jesus made into our sins and therefore died spiritually?</a:t>
            </a:r>
          </a:p>
          <a:p>
            <a:pPr lvl="1"/>
            <a:r>
              <a:rPr lang="en-US" sz="3200" dirty="0" smtClean="0"/>
              <a:t>2 Corinthians 5:21?</a:t>
            </a:r>
          </a:p>
          <a:p>
            <a:r>
              <a:rPr lang="en-US" sz="3600" dirty="0" smtClean="0"/>
              <a:t>What is the meaning? </a:t>
            </a:r>
          </a:p>
          <a:p>
            <a:pPr lvl="1"/>
            <a:r>
              <a:rPr lang="en-US" sz="3200" dirty="0" smtClean="0"/>
              <a:t>It </a:t>
            </a:r>
            <a:r>
              <a:rPr lang="en-US" sz="3200" u="sng" dirty="0" smtClean="0"/>
              <a:t>cannot</a:t>
            </a:r>
            <a:r>
              <a:rPr lang="en-US" sz="3200" dirty="0" smtClean="0"/>
              <a:t> mean that Jesus was </a:t>
            </a:r>
            <a:r>
              <a:rPr lang="en-US" sz="3200" u="sng" dirty="0" smtClean="0"/>
              <a:t>literally</a:t>
            </a:r>
            <a:r>
              <a:rPr lang="en-US" sz="3200" dirty="0" smtClean="0"/>
              <a:t> sin </a:t>
            </a:r>
            <a:br>
              <a:rPr lang="en-US" sz="3200" dirty="0" smtClean="0"/>
            </a:br>
            <a:r>
              <a:rPr lang="en-US" sz="3200" dirty="0" smtClean="0"/>
              <a:t>(1 Jn. 3:4)</a:t>
            </a:r>
          </a:p>
          <a:p>
            <a:pPr lvl="1"/>
            <a:r>
              <a:rPr lang="en-US" sz="3200" dirty="0" smtClean="0"/>
              <a:t>It </a:t>
            </a:r>
            <a:r>
              <a:rPr lang="en-US" sz="3200" u="sng" dirty="0" smtClean="0"/>
              <a:t>cannot</a:t>
            </a:r>
            <a:r>
              <a:rPr lang="en-US" sz="3200" dirty="0" smtClean="0"/>
              <a:t> mean that Jesus </a:t>
            </a:r>
            <a:r>
              <a:rPr lang="en-US" sz="3200" u="sng" dirty="0" smtClean="0"/>
              <a:t>became</a:t>
            </a:r>
            <a:r>
              <a:rPr lang="en-US" sz="3200" dirty="0" smtClean="0"/>
              <a:t> a sinner (Jn. 8:34)</a:t>
            </a:r>
          </a:p>
          <a:p>
            <a:pPr lvl="2"/>
            <a:r>
              <a:rPr lang="en-US" sz="2800" dirty="0" smtClean="0"/>
              <a:t>“Who knew no sin” (2 Cor. 5:21) </a:t>
            </a:r>
          </a:p>
          <a:p>
            <a:pPr lvl="1"/>
            <a:r>
              <a:rPr lang="en-US" sz="3200" dirty="0" smtClean="0"/>
              <a:t>It </a:t>
            </a:r>
            <a:r>
              <a:rPr lang="en-US" sz="3200" u="sng" dirty="0" smtClean="0"/>
              <a:t>cannot</a:t>
            </a:r>
            <a:r>
              <a:rPr lang="en-US" sz="3200" dirty="0" smtClean="0"/>
              <a:t> mean that Jesus was </a:t>
            </a:r>
            <a:r>
              <a:rPr lang="en-US" sz="3200" u="sng" dirty="0" smtClean="0"/>
              <a:t>guilty</a:t>
            </a:r>
            <a:r>
              <a:rPr lang="en-US" sz="3200" dirty="0" smtClean="0"/>
              <a:t> of any sin (Ezek. 18:20; 2 Cor. 5:19)</a:t>
            </a:r>
          </a:p>
        </p:txBody>
      </p:sp>
    </p:spTree>
    <p:extLst>
      <p:ext uri="{BB962C8B-B14F-4D97-AF65-F5344CB8AC3E}">
        <p14:creationId xmlns:p14="http://schemas.microsoft.com/office/powerpoint/2010/main" val="407236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7544692" cy="1173162"/>
          </a:xfrm>
        </p:spPr>
        <p:txBody>
          <a:bodyPr>
            <a:noAutofit/>
          </a:bodyPr>
          <a:lstStyle/>
          <a:p>
            <a:r>
              <a:rPr lang="en-US" sz="60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Transfer Of Our Sins?</a:t>
            </a:r>
            <a:endParaRPr lang="en-US" sz="60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1142108" y="1676400"/>
            <a:ext cx="7544692" cy="5181600"/>
          </a:xfrm>
        </p:spPr>
        <p:txBody>
          <a:bodyPr>
            <a:normAutofit/>
          </a:bodyPr>
          <a:lstStyle/>
          <a:p>
            <a:r>
              <a:rPr lang="en-US" sz="3600" dirty="0" smtClean="0"/>
              <a:t>Was Jesus made into our sins?</a:t>
            </a:r>
          </a:p>
          <a:p>
            <a:pPr lvl="1"/>
            <a:r>
              <a:rPr lang="en-US" sz="3200" dirty="0" smtClean="0"/>
              <a:t>NO!</a:t>
            </a:r>
          </a:p>
          <a:p>
            <a:r>
              <a:rPr lang="en-US" sz="3600" dirty="0"/>
              <a:t>We are called to be reconciled to God “in Him” (2 Cor. 5:20, 21)</a:t>
            </a:r>
          </a:p>
          <a:p>
            <a:pPr lvl="1"/>
            <a:r>
              <a:rPr lang="en-US" sz="3200" dirty="0" smtClean="0"/>
              <a:t>If He was made into our sin; why the need to reconcile? We would be sinless!</a:t>
            </a:r>
          </a:p>
          <a:p>
            <a:pPr lvl="2"/>
            <a:r>
              <a:rPr lang="en-US" sz="2800" dirty="0" smtClean="0"/>
              <a:t>Did not pour into Him our sins anymore than He poured into us His righteousness</a:t>
            </a:r>
          </a:p>
          <a:p>
            <a:pPr lvl="1"/>
            <a:r>
              <a:rPr lang="en-US" sz="3200" dirty="0" smtClean="0"/>
              <a:t>If made </a:t>
            </a:r>
            <a:r>
              <a:rPr lang="en-US" sz="3200" dirty="0"/>
              <a:t>into sin—reconciliation would be “</a:t>
            </a:r>
            <a:r>
              <a:rPr lang="en-US" sz="3200" dirty="0" smtClean="0"/>
              <a:t>into </a:t>
            </a:r>
            <a:r>
              <a:rPr lang="en-US" sz="3200" dirty="0"/>
              <a:t>Sin</a:t>
            </a:r>
            <a:r>
              <a:rPr lang="en-US" sz="3200" dirty="0" smtClean="0"/>
              <a:t>” (‘in Him,’ v. 21)</a:t>
            </a:r>
            <a:endParaRPr lang="en-US" sz="3200" dirty="0"/>
          </a:p>
          <a:p>
            <a:endParaRPr lang="en-US" sz="3600" dirty="0" smtClean="0"/>
          </a:p>
        </p:txBody>
      </p:sp>
    </p:spTree>
    <p:extLst>
      <p:ext uri="{BB962C8B-B14F-4D97-AF65-F5344CB8AC3E}">
        <p14:creationId xmlns:p14="http://schemas.microsoft.com/office/powerpoint/2010/main" val="75401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7544692" cy="1173162"/>
          </a:xfrm>
        </p:spPr>
        <p:txBody>
          <a:bodyPr>
            <a:noAutofit/>
          </a:bodyPr>
          <a:lstStyle/>
          <a:p>
            <a:r>
              <a:rPr lang="en-US" sz="60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Transfer Of Our Sins?</a:t>
            </a:r>
            <a:endParaRPr lang="en-US" sz="60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1142108" y="1676400"/>
            <a:ext cx="7544692" cy="5181600"/>
          </a:xfrm>
        </p:spPr>
        <p:txBody>
          <a:bodyPr>
            <a:normAutofit/>
          </a:bodyPr>
          <a:lstStyle/>
          <a:p>
            <a:r>
              <a:rPr lang="en-US" sz="3600" dirty="0" smtClean="0"/>
              <a:t>Was Jesus made into our sins?</a:t>
            </a:r>
          </a:p>
          <a:p>
            <a:pPr lvl="1"/>
            <a:r>
              <a:rPr lang="en-US" sz="3200" dirty="0" smtClean="0"/>
              <a:t>NO!</a:t>
            </a:r>
          </a:p>
          <a:p>
            <a:r>
              <a:rPr lang="en-US" sz="3600" dirty="0"/>
              <a:t>We are called to be reconciled to God “in Him” (2 Cor. 5:20, 21)</a:t>
            </a:r>
          </a:p>
          <a:p>
            <a:pPr lvl="1"/>
            <a:r>
              <a:rPr lang="en-US" sz="3200" dirty="0" smtClean="0"/>
              <a:t>Fact </a:t>
            </a:r>
            <a:r>
              <a:rPr lang="en-US" sz="3200" dirty="0"/>
              <a:t>of </a:t>
            </a:r>
            <a:r>
              <a:rPr lang="en-US" sz="3200" dirty="0" smtClean="0"/>
              <a:t>“pleading” </a:t>
            </a:r>
            <a:r>
              <a:rPr lang="en-US" sz="3200" dirty="0"/>
              <a:t>shows that man must do something to take advantage of what Christ has </a:t>
            </a:r>
            <a:r>
              <a:rPr lang="en-US" sz="3200" dirty="0" smtClean="0"/>
              <a:t>done</a:t>
            </a:r>
          </a:p>
          <a:p>
            <a:pPr lvl="1"/>
            <a:r>
              <a:rPr lang="en-US" sz="3200" dirty="0" smtClean="0"/>
              <a:t>“…that we </a:t>
            </a:r>
            <a:r>
              <a:rPr lang="en-US" sz="3200" dirty="0" smtClean="0">
                <a:solidFill>
                  <a:srgbClr val="FFC000"/>
                </a:solidFill>
              </a:rPr>
              <a:t>might become </a:t>
            </a:r>
            <a:r>
              <a:rPr lang="en-US" sz="3200" dirty="0" smtClean="0"/>
              <a:t>the righteousness of God in Him”</a:t>
            </a:r>
            <a:endParaRPr lang="en-US" sz="3200" dirty="0"/>
          </a:p>
          <a:p>
            <a:endParaRPr lang="en-US" sz="3600" dirty="0" smtClean="0"/>
          </a:p>
        </p:txBody>
      </p:sp>
      <p:sp>
        <p:nvSpPr>
          <p:cNvPr id="4" name="TextBox 3"/>
          <p:cNvSpPr txBox="1"/>
          <p:nvPr/>
        </p:nvSpPr>
        <p:spPr>
          <a:xfrm>
            <a:off x="7010400" y="5638800"/>
            <a:ext cx="1760418" cy="757130"/>
          </a:xfrm>
          <a:prstGeom prst="rect">
            <a:avLst/>
          </a:prstGeom>
          <a:noFill/>
          <a:ln>
            <a:solidFill>
              <a:schemeClr val="accent2"/>
            </a:solidFill>
          </a:ln>
        </p:spPr>
        <p:txBody>
          <a:bodyPr wrap="none" rtlCol="0">
            <a:spAutoFit/>
          </a:bodyPr>
          <a:lstStyle/>
          <a:p>
            <a:pPr algn="ctr">
              <a:lnSpc>
                <a:spcPct val="90000"/>
              </a:lnSpc>
            </a:pPr>
            <a:r>
              <a:rPr lang="en-US" sz="2400" b="1" dirty="0" smtClean="0">
                <a:solidFill>
                  <a:srgbClr val="FFC000"/>
                </a:solidFill>
              </a:rPr>
              <a:t>Subjunctive</a:t>
            </a:r>
            <a:br>
              <a:rPr lang="en-US" sz="2400" b="1" dirty="0" smtClean="0">
                <a:solidFill>
                  <a:srgbClr val="FFC000"/>
                </a:solidFill>
              </a:rPr>
            </a:br>
            <a:r>
              <a:rPr lang="en-US" sz="2400" b="1" dirty="0" smtClean="0">
                <a:solidFill>
                  <a:srgbClr val="FFC000"/>
                </a:solidFill>
              </a:rPr>
              <a:t>Mood</a:t>
            </a:r>
            <a:endParaRPr lang="en-US" sz="2400" b="1" dirty="0">
              <a:solidFill>
                <a:srgbClr val="FFC000"/>
              </a:solidFill>
            </a:endParaRPr>
          </a:p>
        </p:txBody>
      </p:sp>
      <p:sp>
        <p:nvSpPr>
          <p:cNvPr id="5" name="Freeform 4"/>
          <p:cNvSpPr/>
          <p:nvPr/>
        </p:nvSpPr>
        <p:spPr>
          <a:xfrm>
            <a:off x="5518484" y="5080530"/>
            <a:ext cx="2483563" cy="566291"/>
          </a:xfrm>
          <a:custGeom>
            <a:avLst/>
            <a:gdLst>
              <a:gd name="connsiteX0" fmla="*/ 2390274 w 2483563"/>
              <a:gd name="connsiteY0" fmla="*/ 566291 h 566291"/>
              <a:gd name="connsiteX1" fmla="*/ 2197769 w 2483563"/>
              <a:gd name="connsiteY1" fmla="*/ 4817 h 566291"/>
              <a:gd name="connsiteX2" fmla="*/ 0 w 2483563"/>
              <a:gd name="connsiteY2" fmla="*/ 341702 h 566291"/>
            </a:gdLst>
            <a:ahLst/>
            <a:cxnLst>
              <a:cxn ang="0">
                <a:pos x="connsiteX0" y="connsiteY0"/>
              </a:cxn>
              <a:cxn ang="0">
                <a:pos x="connsiteX1" y="connsiteY1"/>
              </a:cxn>
              <a:cxn ang="0">
                <a:pos x="connsiteX2" y="connsiteY2"/>
              </a:cxn>
            </a:cxnLst>
            <a:rect l="l" t="t" r="r" b="b"/>
            <a:pathLst>
              <a:path w="2483563" h="566291">
                <a:moveTo>
                  <a:pt x="2390274" y="566291"/>
                </a:moveTo>
                <a:cubicBezTo>
                  <a:pt x="2493211" y="304269"/>
                  <a:pt x="2596148" y="42248"/>
                  <a:pt x="2197769" y="4817"/>
                </a:cubicBezTo>
                <a:cubicBezTo>
                  <a:pt x="1799390" y="-32614"/>
                  <a:pt x="899695" y="154544"/>
                  <a:pt x="0" y="341702"/>
                </a:cubicBezTo>
              </a:path>
            </a:pathLst>
          </a:custGeom>
          <a:ln w="28575">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4911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7544692" cy="1173162"/>
          </a:xfrm>
        </p:spPr>
        <p:txBody>
          <a:bodyPr>
            <a:noAutofit/>
          </a:bodyPr>
          <a:lstStyle/>
          <a:p>
            <a:r>
              <a:rPr lang="en-US" sz="60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Transfer Of Our Sins?</a:t>
            </a:r>
            <a:endParaRPr lang="en-US" sz="60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1142108" y="1676400"/>
            <a:ext cx="7544692" cy="5181600"/>
          </a:xfrm>
        </p:spPr>
        <p:txBody>
          <a:bodyPr>
            <a:normAutofit/>
          </a:bodyPr>
          <a:lstStyle/>
          <a:p>
            <a:pPr lvl="1"/>
            <a:r>
              <a:rPr lang="en-US" sz="3200" dirty="0" smtClean="0"/>
              <a:t>“…that we </a:t>
            </a:r>
            <a:r>
              <a:rPr lang="en-US" sz="3200" dirty="0" smtClean="0">
                <a:solidFill>
                  <a:srgbClr val="FFC000"/>
                </a:solidFill>
              </a:rPr>
              <a:t>might become </a:t>
            </a:r>
            <a:r>
              <a:rPr lang="en-US" sz="3200" dirty="0" smtClean="0"/>
              <a:t>the righteousness of God in Him”</a:t>
            </a:r>
            <a:endParaRPr lang="en-US" sz="3200" dirty="0"/>
          </a:p>
          <a:p>
            <a:pPr marL="0" indent="0">
              <a:buNone/>
            </a:pPr>
            <a:r>
              <a:rPr lang="en-US" sz="3600" dirty="0" smtClean="0"/>
              <a:t>Parallels:</a:t>
            </a:r>
          </a:p>
          <a:p>
            <a:pPr lvl="1">
              <a:buFont typeface="Wingdings" panose="05000000000000000000" pitchFamily="2" charset="2"/>
              <a:buChar char="Ø"/>
            </a:pPr>
            <a:r>
              <a:rPr lang="en-US" sz="3200" dirty="0" smtClean="0"/>
              <a:t>But </a:t>
            </a:r>
            <a:r>
              <a:rPr lang="en-US" sz="3200" dirty="0"/>
              <a:t>I say to you, love your enemies, bless those who curse you, do good to those who hate you, and pray for those who spitefully use you and persecute </a:t>
            </a:r>
            <a:r>
              <a:rPr lang="en-US" sz="3200" dirty="0" smtClean="0"/>
              <a:t>you, that </a:t>
            </a:r>
            <a:r>
              <a:rPr lang="en-US" sz="3200" dirty="0"/>
              <a:t>you </a:t>
            </a:r>
            <a:r>
              <a:rPr lang="en-US" sz="3200" dirty="0">
                <a:solidFill>
                  <a:schemeClr val="accent2">
                    <a:lumMod val="75000"/>
                  </a:schemeClr>
                </a:solidFill>
              </a:rPr>
              <a:t>may be </a:t>
            </a:r>
            <a:r>
              <a:rPr lang="en-US" sz="3200" dirty="0"/>
              <a:t>sons of your Father in </a:t>
            </a:r>
            <a:r>
              <a:rPr lang="en-US" sz="3200" dirty="0" smtClean="0"/>
              <a:t>heaven; …” (Matt. 5:44, 45)</a:t>
            </a:r>
            <a:endParaRPr lang="en-US" sz="3200" dirty="0"/>
          </a:p>
        </p:txBody>
      </p:sp>
      <p:sp>
        <p:nvSpPr>
          <p:cNvPr id="4" name="TextBox 3"/>
          <p:cNvSpPr txBox="1"/>
          <p:nvPr/>
        </p:nvSpPr>
        <p:spPr>
          <a:xfrm>
            <a:off x="7010400" y="1828800"/>
            <a:ext cx="1760418" cy="757130"/>
          </a:xfrm>
          <a:prstGeom prst="rect">
            <a:avLst/>
          </a:prstGeom>
          <a:noFill/>
          <a:ln>
            <a:solidFill>
              <a:schemeClr val="accent2"/>
            </a:solidFill>
          </a:ln>
        </p:spPr>
        <p:txBody>
          <a:bodyPr wrap="none" rtlCol="0">
            <a:spAutoFit/>
          </a:bodyPr>
          <a:lstStyle/>
          <a:p>
            <a:pPr algn="ctr">
              <a:lnSpc>
                <a:spcPct val="90000"/>
              </a:lnSpc>
            </a:pPr>
            <a:r>
              <a:rPr lang="en-US" sz="2400" b="1" dirty="0" smtClean="0">
                <a:solidFill>
                  <a:srgbClr val="FFC000"/>
                </a:solidFill>
              </a:rPr>
              <a:t>Subjunctive</a:t>
            </a:r>
            <a:br>
              <a:rPr lang="en-US" sz="2400" b="1" dirty="0" smtClean="0">
                <a:solidFill>
                  <a:srgbClr val="FFC000"/>
                </a:solidFill>
              </a:rPr>
            </a:br>
            <a:r>
              <a:rPr lang="en-US" sz="2400" b="1" dirty="0" smtClean="0">
                <a:solidFill>
                  <a:srgbClr val="FFC000"/>
                </a:solidFill>
              </a:rPr>
              <a:t>Mood</a:t>
            </a:r>
            <a:endParaRPr lang="en-US" sz="2400" b="1" dirty="0">
              <a:solidFill>
                <a:srgbClr val="FFC000"/>
              </a:solidFill>
            </a:endParaRPr>
          </a:p>
        </p:txBody>
      </p:sp>
    </p:spTree>
    <p:extLst>
      <p:ext uri="{BB962C8B-B14F-4D97-AF65-F5344CB8AC3E}">
        <p14:creationId xmlns:p14="http://schemas.microsoft.com/office/powerpoint/2010/main" val="266686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7544692" cy="1173162"/>
          </a:xfrm>
        </p:spPr>
        <p:txBody>
          <a:bodyPr>
            <a:noAutofit/>
          </a:bodyPr>
          <a:lstStyle/>
          <a:p>
            <a:r>
              <a:rPr lang="en-US" sz="60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Transfer Of Our Sins?</a:t>
            </a:r>
            <a:endParaRPr lang="en-US" sz="60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1142108" y="1676400"/>
            <a:ext cx="7544692" cy="5181600"/>
          </a:xfrm>
        </p:spPr>
        <p:txBody>
          <a:bodyPr>
            <a:normAutofit/>
          </a:bodyPr>
          <a:lstStyle/>
          <a:p>
            <a:pPr lvl="1"/>
            <a:r>
              <a:rPr lang="en-US" sz="3200" dirty="0" smtClean="0"/>
              <a:t>“…that we </a:t>
            </a:r>
            <a:r>
              <a:rPr lang="en-US" sz="3200" dirty="0" smtClean="0">
                <a:solidFill>
                  <a:srgbClr val="FFC000"/>
                </a:solidFill>
              </a:rPr>
              <a:t>might become </a:t>
            </a:r>
            <a:r>
              <a:rPr lang="en-US" sz="3200" dirty="0" smtClean="0"/>
              <a:t>the righteousness of God in Him”</a:t>
            </a:r>
            <a:endParaRPr lang="en-US" sz="3200" dirty="0"/>
          </a:p>
          <a:p>
            <a:pPr marL="0" indent="0">
              <a:buNone/>
            </a:pPr>
            <a:r>
              <a:rPr lang="en-US" sz="3600" dirty="0" smtClean="0"/>
              <a:t>Parallels:</a:t>
            </a:r>
          </a:p>
          <a:p>
            <a:pPr lvl="1">
              <a:buFont typeface="Wingdings" panose="05000000000000000000" pitchFamily="2" charset="2"/>
              <a:buChar char="Ø"/>
            </a:pPr>
            <a:r>
              <a:rPr lang="en-US" sz="3000" dirty="0"/>
              <a:t>“and said, "Assuredly, I say to you, unless you are converted and </a:t>
            </a:r>
            <a:r>
              <a:rPr lang="en-US" sz="3000" dirty="0">
                <a:solidFill>
                  <a:schemeClr val="accent2">
                    <a:lumMod val="75000"/>
                  </a:schemeClr>
                </a:solidFill>
              </a:rPr>
              <a:t>become</a:t>
            </a:r>
            <a:r>
              <a:rPr lang="en-US" sz="3000" dirty="0"/>
              <a:t> as little children, you will by no means enter the kingdom of </a:t>
            </a:r>
            <a:r>
              <a:rPr lang="en-US" sz="3000" dirty="0" smtClean="0"/>
              <a:t>heaven” (Matt. 18:3)</a:t>
            </a:r>
          </a:p>
          <a:p>
            <a:pPr lvl="1">
              <a:buFont typeface="Wingdings" panose="05000000000000000000" pitchFamily="2" charset="2"/>
              <a:buChar char="Ø"/>
            </a:pPr>
            <a:r>
              <a:rPr lang="en-US" sz="3000" dirty="0" smtClean="0"/>
              <a:t>“While </a:t>
            </a:r>
            <a:r>
              <a:rPr lang="en-US" sz="3000" dirty="0"/>
              <a:t>you have the light, believe in the light, that you </a:t>
            </a:r>
            <a:r>
              <a:rPr lang="en-US" sz="3000" dirty="0">
                <a:solidFill>
                  <a:schemeClr val="accent2">
                    <a:lumMod val="75000"/>
                  </a:schemeClr>
                </a:solidFill>
              </a:rPr>
              <a:t>may become </a:t>
            </a:r>
            <a:r>
              <a:rPr lang="en-US" sz="3000" dirty="0"/>
              <a:t>sons of </a:t>
            </a:r>
            <a:r>
              <a:rPr lang="en-US" sz="3000" dirty="0" smtClean="0"/>
              <a:t>light…” (Jn. 12:36)</a:t>
            </a:r>
            <a:endParaRPr lang="en-US" sz="3000" dirty="0"/>
          </a:p>
        </p:txBody>
      </p:sp>
      <p:sp>
        <p:nvSpPr>
          <p:cNvPr id="4" name="TextBox 3"/>
          <p:cNvSpPr txBox="1"/>
          <p:nvPr/>
        </p:nvSpPr>
        <p:spPr>
          <a:xfrm>
            <a:off x="7010400" y="1828800"/>
            <a:ext cx="1760418" cy="757130"/>
          </a:xfrm>
          <a:prstGeom prst="rect">
            <a:avLst/>
          </a:prstGeom>
          <a:noFill/>
          <a:ln>
            <a:solidFill>
              <a:schemeClr val="accent2"/>
            </a:solidFill>
          </a:ln>
        </p:spPr>
        <p:txBody>
          <a:bodyPr wrap="none" rtlCol="0">
            <a:spAutoFit/>
          </a:bodyPr>
          <a:lstStyle/>
          <a:p>
            <a:pPr algn="ctr">
              <a:lnSpc>
                <a:spcPct val="90000"/>
              </a:lnSpc>
            </a:pPr>
            <a:r>
              <a:rPr lang="en-US" sz="2400" b="1" dirty="0" smtClean="0">
                <a:solidFill>
                  <a:srgbClr val="FFC000"/>
                </a:solidFill>
              </a:rPr>
              <a:t>Subjunctive</a:t>
            </a:r>
            <a:br>
              <a:rPr lang="en-US" sz="2400" b="1" dirty="0" smtClean="0">
                <a:solidFill>
                  <a:srgbClr val="FFC000"/>
                </a:solidFill>
              </a:rPr>
            </a:br>
            <a:r>
              <a:rPr lang="en-US" sz="2400" b="1" dirty="0" smtClean="0">
                <a:solidFill>
                  <a:srgbClr val="FFC000"/>
                </a:solidFill>
              </a:rPr>
              <a:t>Mood</a:t>
            </a:r>
            <a:endParaRPr lang="en-US" sz="2400" b="1" dirty="0">
              <a:solidFill>
                <a:srgbClr val="FFC000"/>
              </a:solidFill>
            </a:endParaRPr>
          </a:p>
        </p:txBody>
      </p:sp>
    </p:spTree>
    <p:extLst>
      <p:ext uri="{BB962C8B-B14F-4D97-AF65-F5344CB8AC3E}">
        <p14:creationId xmlns:p14="http://schemas.microsoft.com/office/powerpoint/2010/main" val="29984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7544692" cy="1173162"/>
          </a:xfrm>
        </p:spPr>
        <p:txBody>
          <a:bodyPr>
            <a:noAutofit/>
          </a:bodyPr>
          <a:lstStyle/>
          <a:p>
            <a:r>
              <a:rPr lang="en-US" sz="60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Transfer Of Our Sins?</a:t>
            </a:r>
            <a:endParaRPr lang="en-US" sz="60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1142108" y="1676400"/>
            <a:ext cx="7544692" cy="5181600"/>
          </a:xfrm>
        </p:spPr>
        <p:txBody>
          <a:bodyPr>
            <a:normAutofit/>
          </a:bodyPr>
          <a:lstStyle/>
          <a:p>
            <a:pPr lvl="1"/>
            <a:r>
              <a:rPr lang="en-US" sz="3200" dirty="0" smtClean="0"/>
              <a:t>“…that we </a:t>
            </a:r>
            <a:r>
              <a:rPr lang="en-US" sz="3200" dirty="0" smtClean="0">
                <a:solidFill>
                  <a:srgbClr val="FFC000"/>
                </a:solidFill>
              </a:rPr>
              <a:t>might become </a:t>
            </a:r>
            <a:r>
              <a:rPr lang="en-US" sz="3200" dirty="0" smtClean="0"/>
              <a:t>the righteousness of God in Him”</a:t>
            </a:r>
            <a:endParaRPr lang="en-US" sz="3200" dirty="0"/>
          </a:p>
          <a:p>
            <a:pPr marL="0" indent="0">
              <a:buNone/>
            </a:pPr>
            <a:r>
              <a:rPr lang="en-US" sz="3600" dirty="0" smtClean="0"/>
              <a:t>Parallels:</a:t>
            </a:r>
          </a:p>
          <a:p>
            <a:pPr lvl="1">
              <a:buFont typeface="Wingdings" panose="05000000000000000000" pitchFamily="2" charset="2"/>
              <a:buChar char="Ø"/>
            </a:pPr>
            <a:r>
              <a:rPr lang="en-US" sz="3000" dirty="0"/>
              <a:t>“For there must also be factions among you, that those who are approved </a:t>
            </a:r>
            <a:r>
              <a:rPr lang="en-US" sz="3000" dirty="0">
                <a:solidFill>
                  <a:schemeClr val="accent2">
                    <a:lumMod val="75000"/>
                  </a:schemeClr>
                </a:solidFill>
              </a:rPr>
              <a:t>may be </a:t>
            </a:r>
            <a:r>
              <a:rPr lang="en-US" sz="3000" dirty="0"/>
              <a:t>recognized among </a:t>
            </a:r>
            <a:r>
              <a:rPr lang="en-US" sz="3000" dirty="0" smtClean="0"/>
              <a:t>you” (1 Cor. 11:19)</a:t>
            </a:r>
          </a:p>
        </p:txBody>
      </p:sp>
      <p:sp>
        <p:nvSpPr>
          <p:cNvPr id="4" name="TextBox 3"/>
          <p:cNvSpPr txBox="1"/>
          <p:nvPr/>
        </p:nvSpPr>
        <p:spPr>
          <a:xfrm>
            <a:off x="7010400" y="1828800"/>
            <a:ext cx="1760418" cy="757130"/>
          </a:xfrm>
          <a:prstGeom prst="rect">
            <a:avLst/>
          </a:prstGeom>
          <a:noFill/>
          <a:ln>
            <a:solidFill>
              <a:schemeClr val="accent2"/>
            </a:solidFill>
          </a:ln>
        </p:spPr>
        <p:txBody>
          <a:bodyPr wrap="none" rtlCol="0">
            <a:spAutoFit/>
          </a:bodyPr>
          <a:lstStyle/>
          <a:p>
            <a:pPr algn="ctr">
              <a:lnSpc>
                <a:spcPct val="90000"/>
              </a:lnSpc>
            </a:pPr>
            <a:r>
              <a:rPr lang="en-US" sz="2400" b="1" dirty="0" smtClean="0">
                <a:solidFill>
                  <a:srgbClr val="FFC000"/>
                </a:solidFill>
              </a:rPr>
              <a:t>Subjunctive</a:t>
            </a:r>
            <a:br>
              <a:rPr lang="en-US" sz="2400" b="1" dirty="0" smtClean="0">
                <a:solidFill>
                  <a:srgbClr val="FFC000"/>
                </a:solidFill>
              </a:rPr>
            </a:br>
            <a:r>
              <a:rPr lang="en-US" sz="2400" b="1" dirty="0" smtClean="0">
                <a:solidFill>
                  <a:srgbClr val="FFC000"/>
                </a:solidFill>
              </a:rPr>
              <a:t>Mood</a:t>
            </a:r>
            <a:endParaRPr lang="en-US" sz="2400" b="1" dirty="0">
              <a:solidFill>
                <a:srgbClr val="FFC000"/>
              </a:solidFill>
            </a:endParaRPr>
          </a:p>
        </p:txBody>
      </p:sp>
    </p:spTree>
    <p:extLst>
      <p:ext uri="{BB962C8B-B14F-4D97-AF65-F5344CB8AC3E}">
        <p14:creationId xmlns:p14="http://schemas.microsoft.com/office/powerpoint/2010/main" val="266716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p:cNvCxnSpPr>
            <a:stCxn id="9" idx="4"/>
            <a:endCxn id="5" idx="0"/>
          </p:cNvCxnSpPr>
          <p:nvPr/>
        </p:nvCxnSpPr>
        <p:spPr>
          <a:xfrm flipH="1">
            <a:off x="2784922" y="2207365"/>
            <a:ext cx="453578" cy="916835"/>
          </a:xfrm>
          <a:prstGeom prst="straightConnector1">
            <a:avLst/>
          </a:prstGeom>
          <a:ln w="25400">
            <a:solidFill>
              <a:srgbClr val="FFFF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42108" y="274638"/>
            <a:ext cx="7544692" cy="1173162"/>
          </a:xfrm>
        </p:spPr>
        <p:txBody>
          <a:bodyPr>
            <a:noAutofit/>
          </a:bodyPr>
          <a:lstStyle/>
          <a:p>
            <a:r>
              <a:rPr lang="en-US" sz="60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Transfer Of Our Sins?</a:t>
            </a:r>
            <a:endParaRPr lang="en-US" sz="60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1142108" y="1676400"/>
            <a:ext cx="7544692" cy="1295400"/>
          </a:xfrm>
        </p:spPr>
        <p:txBody>
          <a:bodyPr>
            <a:normAutofit/>
          </a:bodyPr>
          <a:lstStyle/>
          <a:p>
            <a:pPr lvl="1"/>
            <a:r>
              <a:rPr lang="en-US" sz="3200" dirty="0" smtClean="0"/>
              <a:t>“…that </a:t>
            </a:r>
            <a:r>
              <a:rPr lang="en-US" sz="3200" dirty="0" smtClean="0">
                <a:solidFill>
                  <a:srgbClr val="FFFF00"/>
                </a:solidFill>
              </a:rPr>
              <a:t>we</a:t>
            </a:r>
            <a:r>
              <a:rPr lang="en-US" sz="3200" dirty="0" smtClean="0"/>
              <a:t> </a:t>
            </a:r>
            <a:r>
              <a:rPr lang="en-US" sz="3200" dirty="0" smtClean="0">
                <a:solidFill>
                  <a:srgbClr val="FFC000"/>
                </a:solidFill>
              </a:rPr>
              <a:t>might become </a:t>
            </a:r>
            <a:r>
              <a:rPr lang="en-US" sz="3200" dirty="0" smtClean="0"/>
              <a:t>the righteousness of God in Him”</a:t>
            </a:r>
            <a:endParaRPr lang="en-US" sz="3200" dirty="0"/>
          </a:p>
        </p:txBody>
      </p:sp>
      <p:sp>
        <p:nvSpPr>
          <p:cNvPr id="4" name="TextBox 3"/>
          <p:cNvSpPr txBox="1"/>
          <p:nvPr/>
        </p:nvSpPr>
        <p:spPr>
          <a:xfrm>
            <a:off x="7010400" y="1828800"/>
            <a:ext cx="1760418" cy="757130"/>
          </a:xfrm>
          <a:prstGeom prst="rect">
            <a:avLst/>
          </a:prstGeom>
          <a:noFill/>
          <a:ln>
            <a:solidFill>
              <a:schemeClr val="accent2"/>
            </a:solidFill>
          </a:ln>
        </p:spPr>
        <p:txBody>
          <a:bodyPr wrap="none" rtlCol="0">
            <a:spAutoFit/>
          </a:bodyPr>
          <a:lstStyle/>
          <a:p>
            <a:pPr algn="ctr">
              <a:lnSpc>
                <a:spcPct val="90000"/>
              </a:lnSpc>
            </a:pPr>
            <a:r>
              <a:rPr lang="en-US" sz="2400" b="1" dirty="0" smtClean="0">
                <a:solidFill>
                  <a:srgbClr val="FFC000"/>
                </a:solidFill>
              </a:rPr>
              <a:t>Subjunctive</a:t>
            </a:r>
            <a:br>
              <a:rPr lang="en-US" sz="2400" b="1" dirty="0" smtClean="0">
                <a:solidFill>
                  <a:srgbClr val="FFC000"/>
                </a:solidFill>
              </a:rPr>
            </a:br>
            <a:r>
              <a:rPr lang="en-US" sz="2400" b="1" dirty="0" smtClean="0">
                <a:solidFill>
                  <a:srgbClr val="FFC000"/>
                </a:solidFill>
              </a:rPr>
              <a:t>Mood</a:t>
            </a:r>
            <a:endParaRPr lang="en-US" sz="2400" b="1" dirty="0">
              <a:solidFill>
                <a:srgbClr val="FFC000"/>
              </a:solidFill>
            </a:endParaRPr>
          </a:p>
        </p:txBody>
      </p:sp>
      <p:sp>
        <p:nvSpPr>
          <p:cNvPr id="5" name="TextBox 4"/>
          <p:cNvSpPr txBox="1"/>
          <p:nvPr/>
        </p:nvSpPr>
        <p:spPr>
          <a:xfrm>
            <a:off x="1524000" y="3124200"/>
            <a:ext cx="2521844" cy="535531"/>
          </a:xfrm>
          <a:prstGeom prst="rect">
            <a:avLst/>
          </a:prstGeom>
          <a:noFill/>
          <a:ln>
            <a:solidFill>
              <a:srgbClr val="FFFF00"/>
            </a:solidFill>
          </a:ln>
        </p:spPr>
        <p:txBody>
          <a:bodyPr wrap="none" rtlCol="0">
            <a:spAutoFit/>
          </a:bodyPr>
          <a:lstStyle/>
          <a:p>
            <a:pPr algn="ctr">
              <a:lnSpc>
                <a:spcPct val="90000"/>
              </a:lnSpc>
            </a:pPr>
            <a:r>
              <a:rPr lang="en-US" sz="3200" b="1" dirty="0" smtClean="0">
                <a:solidFill>
                  <a:srgbClr val="FFFF00"/>
                </a:solidFill>
              </a:rPr>
              <a:t>Includes Paul</a:t>
            </a:r>
            <a:endParaRPr lang="en-US" sz="3200" b="1" dirty="0">
              <a:solidFill>
                <a:srgbClr val="FFFF00"/>
              </a:solidFill>
            </a:endParaRPr>
          </a:p>
        </p:txBody>
      </p:sp>
      <p:sp>
        <p:nvSpPr>
          <p:cNvPr id="8" name="TextBox 7"/>
          <p:cNvSpPr txBox="1"/>
          <p:nvPr/>
        </p:nvSpPr>
        <p:spPr>
          <a:xfrm>
            <a:off x="1447800" y="5422071"/>
            <a:ext cx="2521844" cy="978729"/>
          </a:xfrm>
          <a:prstGeom prst="rect">
            <a:avLst/>
          </a:prstGeom>
          <a:noFill/>
          <a:ln>
            <a:solidFill>
              <a:schemeClr val="accent4">
                <a:lumMod val="75000"/>
              </a:schemeClr>
            </a:solidFill>
          </a:ln>
        </p:spPr>
        <p:txBody>
          <a:bodyPr wrap="square" rtlCol="0">
            <a:spAutoFit/>
          </a:bodyPr>
          <a:lstStyle/>
          <a:p>
            <a:pPr algn="ctr">
              <a:lnSpc>
                <a:spcPct val="90000"/>
              </a:lnSpc>
            </a:pPr>
            <a:r>
              <a:rPr lang="en-US" sz="3200" b="1" dirty="0" smtClean="0">
                <a:solidFill>
                  <a:schemeClr val="accent2">
                    <a:lumMod val="75000"/>
                  </a:schemeClr>
                </a:solidFill>
              </a:rPr>
              <a:t>Possibility</a:t>
            </a:r>
            <a:br>
              <a:rPr lang="en-US" sz="3200" b="1" dirty="0" smtClean="0">
                <a:solidFill>
                  <a:schemeClr val="accent2">
                    <a:lumMod val="75000"/>
                  </a:schemeClr>
                </a:solidFill>
              </a:rPr>
            </a:br>
            <a:r>
              <a:rPr lang="en-US" sz="3200" b="1" dirty="0" smtClean="0">
                <a:solidFill>
                  <a:schemeClr val="accent2">
                    <a:lumMod val="75000"/>
                  </a:schemeClr>
                </a:solidFill>
              </a:rPr>
              <a:t>Potentiality</a:t>
            </a:r>
            <a:endParaRPr lang="en-US" sz="3200" b="1" dirty="0">
              <a:solidFill>
                <a:schemeClr val="accent2">
                  <a:lumMod val="75000"/>
                </a:schemeClr>
              </a:solidFill>
            </a:endParaRPr>
          </a:p>
        </p:txBody>
      </p:sp>
      <p:sp>
        <p:nvSpPr>
          <p:cNvPr id="9" name="Oval 8"/>
          <p:cNvSpPr/>
          <p:nvPr/>
        </p:nvSpPr>
        <p:spPr>
          <a:xfrm>
            <a:off x="2895600" y="1676400"/>
            <a:ext cx="685800" cy="530965"/>
          </a:xfrm>
          <a:prstGeom prst="ellipse">
            <a:avLst/>
          </a:prstGeom>
          <a:noFill/>
          <a:ln w="5715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1" name="Straight Connector 10"/>
          <p:cNvCxnSpPr/>
          <p:nvPr/>
        </p:nvCxnSpPr>
        <p:spPr>
          <a:xfrm>
            <a:off x="3657600" y="2133600"/>
            <a:ext cx="2286000" cy="0"/>
          </a:xfrm>
          <a:prstGeom prst="line">
            <a:avLst/>
          </a:prstGeom>
          <a:ln w="28575">
            <a:tailEnd type="none"/>
          </a:ln>
        </p:spPr>
        <p:style>
          <a:lnRef idx="3">
            <a:schemeClr val="accent4"/>
          </a:lnRef>
          <a:fillRef idx="0">
            <a:schemeClr val="accent4"/>
          </a:fillRef>
          <a:effectRef idx="2">
            <a:schemeClr val="accent4"/>
          </a:effectRef>
          <a:fontRef idx="minor">
            <a:schemeClr val="tx1"/>
          </a:fontRef>
        </p:style>
      </p:cxnSp>
      <p:sp>
        <p:nvSpPr>
          <p:cNvPr id="12" name="TextBox 11"/>
          <p:cNvSpPr txBox="1"/>
          <p:nvPr/>
        </p:nvSpPr>
        <p:spPr>
          <a:xfrm>
            <a:off x="1524000" y="3759672"/>
            <a:ext cx="7246818" cy="1421928"/>
          </a:xfrm>
          <a:prstGeom prst="rect">
            <a:avLst/>
          </a:prstGeom>
          <a:noFill/>
        </p:spPr>
        <p:txBody>
          <a:bodyPr wrap="square" rtlCol="0">
            <a:spAutoFit/>
          </a:bodyPr>
          <a:lstStyle/>
          <a:p>
            <a:pPr>
              <a:lnSpc>
                <a:spcPct val="90000"/>
              </a:lnSpc>
            </a:pPr>
            <a:r>
              <a:rPr lang="en-US" sz="2400" dirty="0"/>
              <a:t>If </a:t>
            </a:r>
            <a:r>
              <a:rPr lang="en-US" sz="2400" dirty="0" err="1" smtClean="0"/>
              <a:t>substitutional</a:t>
            </a:r>
            <a:r>
              <a:rPr lang="en-US" sz="2400" dirty="0" smtClean="0"/>
              <a:t> atonement </a:t>
            </a:r>
            <a:r>
              <a:rPr lang="en-US" sz="2400" dirty="0"/>
              <a:t>was limited to the </a:t>
            </a:r>
            <a:r>
              <a:rPr lang="en-US" sz="2400" b="1" dirty="0">
                <a:solidFill>
                  <a:srgbClr val="FFFF00"/>
                </a:solidFill>
              </a:rPr>
              <a:t>elect</a:t>
            </a:r>
            <a:r>
              <a:rPr lang="en-US" sz="2400" dirty="0" smtClean="0"/>
              <a:t>, </a:t>
            </a:r>
            <a:r>
              <a:rPr lang="en-US" sz="2400" b="1" dirty="0">
                <a:solidFill>
                  <a:srgbClr val="FFFF00"/>
                </a:solidFill>
              </a:rPr>
              <a:t>they</a:t>
            </a:r>
            <a:r>
              <a:rPr lang="en-US" sz="2400" dirty="0">
                <a:solidFill>
                  <a:srgbClr val="FFFF00"/>
                </a:solidFill>
              </a:rPr>
              <a:t> </a:t>
            </a:r>
            <a:r>
              <a:rPr lang="en-US" sz="2400" dirty="0"/>
              <a:t>must be </a:t>
            </a:r>
            <a:r>
              <a:rPr lang="en-US" sz="2400" dirty="0" smtClean="0"/>
              <a:t>saved! </a:t>
            </a:r>
            <a:r>
              <a:rPr lang="en-US" sz="2400" dirty="0"/>
              <a:t>Yet Paul </a:t>
            </a:r>
            <a:r>
              <a:rPr lang="en-US" sz="2400" dirty="0" smtClean="0"/>
              <a:t>(part of the elect) includes </a:t>
            </a:r>
            <a:r>
              <a:rPr lang="en-US" sz="2400" dirty="0"/>
              <a:t>himself in “we” and </a:t>
            </a:r>
            <a:r>
              <a:rPr lang="en-US" sz="2400" dirty="0" smtClean="0"/>
              <a:t>speaks of salvation only in the terms of what is potentially possible!</a:t>
            </a:r>
            <a:endParaRPr lang="en-US" sz="2400" dirty="0"/>
          </a:p>
        </p:txBody>
      </p:sp>
      <p:sp>
        <p:nvSpPr>
          <p:cNvPr id="13" name="TextBox 12"/>
          <p:cNvSpPr txBox="1"/>
          <p:nvPr/>
        </p:nvSpPr>
        <p:spPr>
          <a:xfrm>
            <a:off x="5127171" y="5089358"/>
            <a:ext cx="3559629" cy="1643527"/>
          </a:xfrm>
          <a:prstGeom prst="rect">
            <a:avLst/>
          </a:prstGeom>
          <a:noFill/>
          <a:ln>
            <a:solidFill>
              <a:schemeClr val="accent4">
                <a:lumMod val="75000"/>
              </a:schemeClr>
            </a:solidFill>
          </a:ln>
        </p:spPr>
        <p:txBody>
          <a:bodyPr wrap="none" rtlCol="0">
            <a:spAutoFit/>
          </a:bodyPr>
          <a:lstStyle/>
          <a:p>
            <a:pPr>
              <a:lnSpc>
                <a:spcPct val="90000"/>
              </a:lnSpc>
            </a:pPr>
            <a:r>
              <a:rPr lang="en-US" sz="2800" b="1" dirty="0" smtClean="0">
                <a:solidFill>
                  <a:schemeClr val="accent2">
                    <a:lumMod val="75000"/>
                  </a:schemeClr>
                </a:solidFill>
              </a:rPr>
              <a:t>NOT:</a:t>
            </a:r>
          </a:p>
          <a:p>
            <a:pPr lvl="1">
              <a:lnSpc>
                <a:spcPct val="90000"/>
              </a:lnSpc>
            </a:pPr>
            <a:r>
              <a:rPr lang="en-US" sz="2800" b="1" dirty="0" smtClean="0">
                <a:solidFill>
                  <a:schemeClr val="accent2">
                    <a:lumMod val="75000"/>
                  </a:schemeClr>
                </a:solidFill>
              </a:rPr>
              <a:t>L</a:t>
            </a:r>
            <a:r>
              <a:rPr lang="en-US" sz="2400" dirty="0" smtClean="0"/>
              <a:t>imited Atonement</a:t>
            </a:r>
          </a:p>
          <a:p>
            <a:pPr lvl="1">
              <a:lnSpc>
                <a:spcPct val="90000"/>
              </a:lnSpc>
            </a:pPr>
            <a:r>
              <a:rPr lang="en-US" sz="2800" b="1" dirty="0" smtClean="0">
                <a:solidFill>
                  <a:schemeClr val="accent2">
                    <a:lumMod val="75000"/>
                  </a:schemeClr>
                </a:solidFill>
              </a:rPr>
              <a:t>I</a:t>
            </a:r>
            <a:r>
              <a:rPr lang="en-US" sz="2400" dirty="0" smtClean="0"/>
              <a:t>rresistible Grace</a:t>
            </a:r>
          </a:p>
          <a:p>
            <a:pPr lvl="1">
              <a:lnSpc>
                <a:spcPct val="90000"/>
              </a:lnSpc>
            </a:pPr>
            <a:r>
              <a:rPr lang="en-US" sz="2800" b="1" dirty="0" smtClean="0">
                <a:solidFill>
                  <a:schemeClr val="accent2">
                    <a:lumMod val="75000"/>
                  </a:schemeClr>
                </a:solidFill>
              </a:rPr>
              <a:t>P</a:t>
            </a:r>
            <a:r>
              <a:rPr lang="en-US" sz="2400" dirty="0" smtClean="0"/>
              <a:t>erseverance of Saints</a:t>
            </a:r>
            <a:endParaRPr lang="en-US" sz="2400" dirty="0"/>
          </a:p>
        </p:txBody>
      </p:sp>
      <p:grpSp>
        <p:nvGrpSpPr>
          <p:cNvPr id="32" name="Group 31"/>
          <p:cNvGrpSpPr/>
          <p:nvPr/>
        </p:nvGrpSpPr>
        <p:grpSpPr>
          <a:xfrm>
            <a:off x="3969644" y="2133600"/>
            <a:ext cx="1157528" cy="3777836"/>
            <a:chOff x="4007458" y="2133600"/>
            <a:chExt cx="1157528" cy="3777836"/>
          </a:xfrm>
        </p:grpSpPr>
        <p:cxnSp>
          <p:nvCxnSpPr>
            <p:cNvPr id="20" name="Elbow Connector 19"/>
            <p:cNvCxnSpPr>
              <a:stCxn id="13" idx="1"/>
            </p:cNvCxnSpPr>
            <p:nvPr/>
          </p:nvCxnSpPr>
          <p:spPr>
            <a:xfrm rot="10800000">
              <a:off x="4495803" y="2133600"/>
              <a:ext cx="669183" cy="3777522"/>
            </a:xfrm>
            <a:prstGeom prst="bentConnector2">
              <a:avLst/>
            </a:prstGeom>
            <a:ln w="38100">
              <a:tailEnd type="stealth" w="lg" len="lg"/>
            </a:ln>
          </p:spPr>
          <p:style>
            <a:lnRef idx="1">
              <a:schemeClr val="accent4"/>
            </a:lnRef>
            <a:fillRef idx="0">
              <a:schemeClr val="accent4"/>
            </a:fillRef>
            <a:effectRef idx="0">
              <a:schemeClr val="accent4"/>
            </a:effectRef>
            <a:fontRef idx="minor">
              <a:schemeClr val="tx1"/>
            </a:fontRef>
          </p:style>
        </p:cxnSp>
        <p:cxnSp>
          <p:nvCxnSpPr>
            <p:cNvPr id="22" name="Elbow Connector 21"/>
            <p:cNvCxnSpPr>
              <a:stCxn id="8" idx="3"/>
            </p:cNvCxnSpPr>
            <p:nvPr/>
          </p:nvCxnSpPr>
          <p:spPr>
            <a:xfrm flipV="1">
              <a:off x="4007458" y="2665782"/>
              <a:ext cx="488344" cy="3245654"/>
            </a:xfrm>
            <a:prstGeom prst="bentConnector2">
              <a:avLst/>
            </a:prstGeom>
            <a:ln w="38100">
              <a:tailEnd type="stealth" w="lg" len="lg"/>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127253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down)">
                                      <p:cBhvr>
                                        <p:cTn id="37" dur="1000"/>
                                        <p:tgtEl>
                                          <p:spTgt spid="32"/>
                                        </p:tgtEl>
                                      </p:cBhvr>
                                    </p:animEffect>
                                  </p:childTnLst>
                                </p:cTn>
                              </p:par>
                            </p:childTnLst>
                          </p:cTn>
                        </p:par>
                        <p:par>
                          <p:cTn id="38" fill="hold">
                            <p:stCondLst>
                              <p:cond delay="2500"/>
                            </p:stCondLst>
                            <p:childTnLst>
                              <p:par>
                                <p:cTn id="39" presetID="22" presetClass="entr" presetSubtype="2"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2" grpId="0"/>
      <p:bldP spid="12" grpId="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Charles Spurgeon</a:t>
            </a:r>
            <a:endParaRPr lang="en-US" dirty="0"/>
          </a:p>
        </p:txBody>
      </p:sp>
      <p:sp>
        <p:nvSpPr>
          <p:cNvPr id="7" name="Content Placeholder 6"/>
          <p:cNvSpPr>
            <a:spLocks noGrp="1"/>
          </p:cNvSpPr>
          <p:nvPr>
            <p:ph idx="1"/>
          </p:nvPr>
        </p:nvSpPr>
        <p:spPr>
          <a:xfrm>
            <a:off x="3533436" y="1676400"/>
            <a:ext cx="4467564" cy="4495800"/>
          </a:xfrm>
        </p:spPr>
        <p:txBody>
          <a:bodyPr>
            <a:normAutofit fontScale="92500" lnSpcReduction="10000"/>
          </a:bodyPr>
          <a:lstStyle/>
          <a:p>
            <a:pPr marL="0" indent="0">
              <a:buNone/>
            </a:pPr>
            <a:r>
              <a:rPr lang="en-US" sz="2800" dirty="0"/>
              <a:t> And this is God's plan, namely, that, inasmuch as we cannot be saved by our own obedience, we should be saved by Christ's obedience. Jesus, the Son of God, has appeared in the flesh, has lived a life of obedience to God's </a:t>
            </a:r>
            <a:r>
              <a:rPr lang="en-US" sz="2800" dirty="0" smtClean="0"/>
              <a:t>law…</a:t>
            </a:r>
            <a:r>
              <a:rPr lang="en-US" sz="2800" dirty="0"/>
              <a:t>you have no merits, but he has boundless merits; you are full of sin and must be punished, but he has been punished instead of </a:t>
            </a:r>
            <a:r>
              <a:rPr lang="en-US" sz="2800" dirty="0" smtClean="0"/>
              <a:t>you…</a:t>
            </a:r>
            <a:endParaRPr lang="en-US" sz="2800" dirty="0"/>
          </a:p>
        </p:txBody>
      </p:sp>
      <p:sp>
        <p:nvSpPr>
          <p:cNvPr id="8" name="Text Placeholder 7"/>
          <p:cNvSpPr>
            <a:spLocks noGrp="1"/>
          </p:cNvSpPr>
          <p:nvPr>
            <p:ph type="body" sz="half" idx="2"/>
          </p:nvPr>
        </p:nvSpPr>
        <p:spPr>
          <a:xfrm>
            <a:off x="876300" y="5105400"/>
            <a:ext cx="2323743" cy="1066800"/>
          </a:xfrm>
        </p:spPr>
        <p:txBody>
          <a:bodyPr>
            <a:normAutofit lnSpcReduction="10000"/>
          </a:bodyPr>
          <a:lstStyle/>
          <a:p>
            <a:r>
              <a:rPr lang="en-US" dirty="0" smtClean="0"/>
              <a:t>“Justification By Faith” (sermon) </a:t>
            </a:r>
            <a:br>
              <a:rPr lang="en-US" dirty="0" smtClean="0"/>
            </a:br>
            <a:r>
              <a:rPr lang="en-US" dirty="0" smtClean="0"/>
              <a:t/>
            </a:r>
            <a:br>
              <a:rPr lang="en-US" dirty="0" smtClean="0"/>
            </a:br>
            <a:r>
              <a:rPr lang="en-US" dirty="0" smtClean="0"/>
              <a:t>http</a:t>
            </a:r>
            <a:r>
              <a:rPr lang="en-US" dirty="0"/>
              <a:t>://www.spurgeon.org/sermons/3392.htm</a:t>
            </a:r>
          </a:p>
        </p:txBody>
      </p:sp>
      <p:sp>
        <p:nvSpPr>
          <p:cNvPr id="9" name="TextBox 8"/>
          <p:cNvSpPr txBox="1"/>
          <p:nvPr/>
        </p:nvSpPr>
        <p:spPr>
          <a:xfrm>
            <a:off x="3200400" y="1676400"/>
            <a:ext cx="417102" cy="590931"/>
          </a:xfrm>
          <a:prstGeom prst="rect">
            <a:avLst/>
          </a:prstGeom>
          <a:noFill/>
        </p:spPr>
        <p:txBody>
          <a:bodyPr wrap="none" rtlCol="0">
            <a:spAutoFit/>
          </a:bodyPr>
          <a:lstStyle/>
          <a:p>
            <a:pPr>
              <a:lnSpc>
                <a:spcPct val="90000"/>
              </a:lnSpc>
            </a:pPr>
            <a:r>
              <a:rPr lang="en-US" sz="3600" dirty="0">
                <a:solidFill>
                  <a:prstClr val="white"/>
                </a:solidFill>
                <a:latin typeface="Candara" panose="020E0502030303020204" pitchFamily="34" charset="0"/>
              </a:rPr>
              <a:t>“</a:t>
            </a:r>
          </a:p>
        </p:txBody>
      </p:sp>
      <p:pic>
        <p:nvPicPr>
          <p:cNvPr id="5122" name="Picture 2" descr="http://www.jesus-is-savior.com/Great%20Men%20of%20God/charles_haddon_spurge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21336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94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108" y="274638"/>
            <a:ext cx="7544692" cy="117316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Synecdoche</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1142108" y="1905000"/>
            <a:ext cx="7544692" cy="4953000"/>
          </a:xfrm>
        </p:spPr>
        <p:txBody>
          <a:bodyPr>
            <a:normAutofit/>
          </a:bodyPr>
          <a:lstStyle/>
          <a:p>
            <a:pPr marL="0" indent="0">
              <a:buNone/>
            </a:pPr>
            <a:r>
              <a:rPr lang="en-US" sz="4000" dirty="0" smtClean="0">
                <a:solidFill>
                  <a:srgbClr val="FFFF00"/>
                </a:solidFill>
              </a:rPr>
              <a:t>“Sin</a:t>
            </a:r>
            <a:r>
              <a:rPr lang="en-US" sz="4000" dirty="0">
                <a:solidFill>
                  <a:srgbClr val="FFFF00"/>
                </a:solidFill>
              </a:rPr>
              <a:t>” → “sin-offering” </a:t>
            </a:r>
          </a:p>
          <a:p>
            <a:pPr lvl="1"/>
            <a:r>
              <a:rPr lang="en-US" sz="3200" dirty="0"/>
              <a:t>The single word for “sin” often means “sin-offering</a:t>
            </a:r>
            <a:r>
              <a:rPr lang="en-US" sz="3200" dirty="0" smtClean="0"/>
              <a:t>” (cf. Heb. 10:6, 8, Ps. 40:6)</a:t>
            </a:r>
            <a:endParaRPr lang="en-US" sz="2800" dirty="0"/>
          </a:p>
          <a:p>
            <a:pPr lvl="1"/>
            <a:r>
              <a:rPr lang="en-US" sz="3200" dirty="0"/>
              <a:t>“For he has made him, who knew no sin, a sin-offering for us; that we might become the justified of God, by him” (LO)</a:t>
            </a:r>
          </a:p>
          <a:p>
            <a:pPr lvl="1"/>
            <a:r>
              <a:rPr lang="en-US" sz="3200" dirty="0" smtClean="0"/>
              <a:t>His life was made an </a:t>
            </a:r>
            <a:r>
              <a:rPr lang="en-US" sz="3200" u="sng" dirty="0" smtClean="0">
                <a:solidFill>
                  <a:srgbClr val="FFFF00"/>
                </a:solidFill>
              </a:rPr>
              <a:t>offering</a:t>
            </a:r>
            <a:r>
              <a:rPr lang="en-US" sz="3200" dirty="0" smtClean="0">
                <a:solidFill>
                  <a:srgbClr val="FFFF00"/>
                </a:solidFill>
              </a:rPr>
              <a:t> </a:t>
            </a:r>
            <a:r>
              <a:rPr lang="en-US" sz="3200" dirty="0" smtClean="0"/>
              <a:t>for sin </a:t>
            </a:r>
            <a:br>
              <a:rPr lang="en-US" sz="3200" dirty="0" smtClean="0"/>
            </a:br>
            <a:r>
              <a:rPr lang="en-US" sz="3200" dirty="0" smtClean="0"/>
              <a:t>(Is. 53:10; Eph. 5:2)</a:t>
            </a:r>
          </a:p>
        </p:txBody>
      </p:sp>
    </p:spTree>
    <p:extLst>
      <p:ext uri="{BB962C8B-B14F-4D97-AF65-F5344CB8AC3E}">
        <p14:creationId xmlns:p14="http://schemas.microsoft.com/office/powerpoint/2010/main" val="242434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effectLst>
                  <a:outerShdw blurRad="38100" dist="38100" dir="2700000" algn="tl">
                    <a:srgbClr val="000000">
                      <a:alpha val="43137"/>
                    </a:srgbClr>
                  </a:outerShdw>
                </a:effectLst>
              </a:rPr>
              <a:t>How Did Sinners In Corinth Reconcile To God </a:t>
            </a:r>
            <a:r>
              <a:rPr lang="en-US" sz="4000" u="sng" dirty="0" smtClean="0">
                <a:effectLst>
                  <a:outerShdw blurRad="38100" dist="38100" dir="2700000" algn="tl">
                    <a:srgbClr val="000000">
                      <a:alpha val="43137"/>
                    </a:srgbClr>
                  </a:outerShdw>
                </a:effectLst>
              </a:rPr>
              <a:t>In Him</a:t>
            </a:r>
            <a:r>
              <a:rPr lang="en-US" sz="4000" dirty="0" smtClean="0">
                <a:effectLst>
                  <a:outerShdw blurRad="38100" dist="38100" dir="2700000" algn="tl">
                    <a:srgbClr val="000000">
                      <a:alpha val="43137"/>
                    </a:srgbClr>
                  </a:outerShdw>
                </a:effectLst>
              </a:rPr>
              <a:t>?</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42108" y="1905000"/>
            <a:ext cx="7087492" cy="4267200"/>
          </a:xfrm>
        </p:spPr>
        <p:txBody>
          <a:bodyPr>
            <a:noAutofit/>
          </a:bodyPr>
          <a:lstStyle/>
          <a:p>
            <a:pPr marL="0" indent="0">
              <a:buNone/>
            </a:pPr>
            <a:r>
              <a:rPr lang="en-US" sz="3600" dirty="0" smtClean="0"/>
              <a:t>“</a:t>
            </a:r>
            <a:r>
              <a:rPr lang="en-US" sz="3600" baseline="30000" dirty="0" smtClean="0">
                <a:solidFill>
                  <a:srgbClr val="FFC000"/>
                </a:solidFill>
              </a:rPr>
              <a:t>20</a:t>
            </a:r>
            <a:r>
              <a:rPr lang="en-US" sz="3600" dirty="0" smtClean="0"/>
              <a:t> Now </a:t>
            </a:r>
            <a:r>
              <a:rPr lang="en-US" sz="3600" dirty="0"/>
              <a:t>then, we are ambassadors for Christ, as though God were pleading through us: we implore you on Christ’s behalf, be </a:t>
            </a:r>
            <a:r>
              <a:rPr lang="en-US" sz="3600" dirty="0">
                <a:solidFill>
                  <a:srgbClr val="FFC000"/>
                </a:solidFill>
              </a:rPr>
              <a:t>reconciled</a:t>
            </a:r>
            <a:r>
              <a:rPr lang="en-US" sz="3600" dirty="0"/>
              <a:t> to </a:t>
            </a:r>
            <a:r>
              <a:rPr lang="en-US" sz="3600" dirty="0" smtClean="0"/>
              <a:t>God. </a:t>
            </a:r>
            <a:r>
              <a:rPr lang="en-US" sz="3600" baseline="30000" dirty="0" smtClean="0">
                <a:solidFill>
                  <a:srgbClr val="FFC000"/>
                </a:solidFill>
              </a:rPr>
              <a:t>21</a:t>
            </a:r>
            <a:r>
              <a:rPr lang="en-US" sz="3600" dirty="0" smtClean="0"/>
              <a:t> For </a:t>
            </a:r>
            <a:r>
              <a:rPr lang="en-US" sz="3600" dirty="0"/>
              <a:t>He made Him who knew no sin to be sin for us, that we might become the righteousness of God </a:t>
            </a:r>
            <a:r>
              <a:rPr lang="en-US" sz="3600" dirty="0">
                <a:solidFill>
                  <a:srgbClr val="FFC000"/>
                </a:solidFill>
              </a:rPr>
              <a:t>in </a:t>
            </a:r>
            <a:r>
              <a:rPr lang="en-US" sz="3600" dirty="0" smtClean="0">
                <a:solidFill>
                  <a:srgbClr val="FFC000"/>
                </a:solidFill>
              </a:rPr>
              <a:t>Him</a:t>
            </a:r>
            <a:r>
              <a:rPr lang="en-US" sz="3600" dirty="0" smtClean="0"/>
              <a:t>” (2 Cor. 5)</a:t>
            </a:r>
            <a:endParaRPr lang="en-US" sz="3600" dirty="0"/>
          </a:p>
        </p:txBody>
      </p:sp>
    </p:spTree>
    <p:extLst>
      <p:ext uri="{BB962C8B-B14F-4D97-AF65-F5344CB8AC3E}">
        <p14:creationId xmlns:p14="http://schemas.microsoft.com/office/powerpoint/2010/main" val="156946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effectLst>
                  <a:outerShdw blurRad="38100" dist="38100" dir="2700000" algn="tl">
                    <a:srgbClr val="000000">
                      <a:alpha val="43137"/>
                    </a:srgbClr>
                  </a:outerShdw>
                </a:effectLst>
              </a:rPr>
              <a:t>How Did Sinners In Corinth Reconcile To God </a:t>
            </a:r>
            <a:r>
              <a:rPr lang="en-US" sz="4000" u="sng" dirty="0">
                <a:effectLst>
                  <a:outerShdw blurRad="38100" dist="38100" dir="2700000" algn="tl">
                    <a:srgbClr val="000000">
                      <a:alpha val="43137"/>
                    </a:srgbClr>
                  </a:outerShdw>
                </a:effectLst>
              </a:rPr>
              <a:t>In Him</a:t>
            </a:r>
            <a:r>
              <a:rPr lang="en-US" sz="4000"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p:txBody>
          <a:bodyPr>
            <a:normAutofit lnSpcReduction="10000"/>
          </a:bodyPr>
          <a:lstStyle/>
          <a:p>
            <a:r>
              <a:rPr lang="en-US" sz="3200" dirty="0">
                <a:solidFill>
                  <a:srgbClr val="FFC000"/>
                </a:solidFill>
              </a:rPr>
              <a:t>“…And many of the Corinthians, hearing, believed and were baptized” (Acts </a:t>
            </a:r>
            <a:r>
              <a:rPr lang="en-US" sz="3200" dirty="0" smtClean="0">
                <a:solidFill>
                  <a:srgbClr val="FFC000"/>
                </a:solidFill>
              </a:rPr>
              <a:t>18:8)</a:t>
            </a:r>
          </a:p>
          <a:p>
            <a:pPr marL="0" indent="0">
              <a:buNone/>
            </a:pPr>
            <a:r>
              <a:rPr lang="en-US" sz="3600" dirty="0" smtClean="0"/>
              <a:t>Why Were they Baptized?</a:t>
            </a:r>
          </a:p>
          <a:p>
            <a:r>
              <a:rPr lang="en-US" sz="3200" dirty="0"/>
              <a:t>“And such were some of you. But you were </a:t>
            </a:r>
            <a:r>
              <a:rPr lang="en-US" sz="3200" dirty="0">
                <a:solidFill>
                  <a:schemeClr val="accent2">
                    <a:lumMod val="75000"/>
                  </a:schemeClr>
                </a:solidFill>
              </a:rPr>
              <a:t>washed</a:t>
            </a:r>
            <a:r>
              <a:rPr lang="en-US" sz="3200" dirty="0"/>
              <a:t>, but you were </a:t>
            </a:r>
            <a:r>
              <a:rPr lang="en-US" sz="3200" dirty="0">
                <a:solidFill>
                  <a:schemeClr val="accent2">
                    <a:lumMod val="75000"/>
                  </a:schemeClr>
                </a:solidFill>
              </a:rPr>
              <a:t>sanctified</a:t>
            </a:r>
            <a:r>
              <a:rPr lang="en-US" sz="3200" dirty="0"/>
              <a:t>, but you were </a:t>
            </a:r>
            <a:r>
              <a:rPr lang="en-US" sz="3200" dirty="0">
                <a:solidFill>
                  <a:schemeClr val="accent2">
                    <a:lumMod val="75000"/>
                  </a:schemeClr>
                </a:solidFill>
              </a:rPr>
              <a:t>justified</a:t>
            </a:r>
            <a:r>
              <a:rPr lang="en-US" sz="3200" dirty="0"/>
              <a:t> in the name of the Lord Jesus and by the Spirit of our </a:t>
            </a:r>
            <a:r>
              <a:rPr lang="en-US" sz="3200" dirty="0" smtClean="0"/>
              <a:t>God” (1 Cor. 6:11)</a:t>
            </a:r>
            <a:endParaRPr lang="en-US" sz="3200" dirty="0"/>
          </a:p>
        </p:txBody>
      </p:sp>
    </p:spTree>
    <p:extLst>
      <p:ext uri="{BB962C8B-B14F-4D97-AF65-F5344CB8AC3E}">
        <p14:creationId xmlns:p14="http://schemas.microsoft.com/office/powerpoint/2010/main" val="337317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effectLst>
                  <a:outerShdw blurRad="38100" dist="38100" dir="2700000" algn="tl">
                    <a:srgbClr val="000000">
                      <a:alpha val="43137"/>
                    </a:srgbClr>
                  </a:outerShdw>
                </a:effectLst>
              </a:rPr>
              <a:t>How Sinners Today </a:t>
            </a:r>
            <a:r>
              <a:rPr lang="en-US" sz="4000" smtClean="0">
                <a:effectLst>
                  <a:outerShdw blurRad="38100" dist="38100" dir="2700000" algn="tl">
                    <a:srgbClr val="000000">
                      <a:alpha val="43137"/>
                    </a:srgbClr>
                  </a:outerShdw>
                </a:effectLst>
              </a:rPr>
              <a:t>Are </a:t>
            </a:r>
            <a:r>
              <a:rPr lang="en-US" sz="4000" smtClean="0">
                <a:effectLst>
                  <a:outerShdw blurRad="38100" dist="38100" dir="2700000" algn="tl">
                    <a:srgbClr val="000000">
                      <a:alpha val="43137"/>
                    </a:srgbClr>
                  </a:outerShdw>
                </a:effectLst>
              </a:rPr>
              <a:t>Reconciled </a:t>
            </a:r>
            <a:r>
              <a:rPr lang="en-US" sz="4000" dirty="0" smtClean="0">
                <a:effectLst>
                  <a:outerShdw blurRad="38100" dist="38100" dir="2700000" algn="tl">
                    <a:srgbClr val="000000">
                      <a:alpha val="43137"/>
                    </a:srgbClr>
                  </a:outerShdw>
                </a:effectLst>
              </a:rPr>
              <a:t>To God </a:t>
            </a:r>
            <a:r>
              <a:rPr lang="en-US" sz="4000" u="sng" dirty="0" smtClean="0">
                <a:effectLst>
                  <a:outerShdw blurRad="38100" dist="38100" dir="2700000" algn="tl">
                    <a:srgbClr val="000000">
                      <a:alpha val="43137"/>
                    </a:srgbClr>
                  </a:outerShdw>
                </a:effectLst>
              </a:rPr>
              <a:t>In Him</a:t>
            </a:r>
            <a:r>
              <a:rPr lang="en-US" sz="4000"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p:txBody>
          <a:bodyPr>
            <a:normAutofit fontScale="92500" lnSpcReduction="10000"/>
          </a:bodyPr>
          <a:lstStyle/>
          <a:p>
            <a:r>
              <a:rPr lang="en-US" sz="3200" dirty="0" smtClean="0">
                <a:solidFill>
                  <a:srgbClr val="FFC000"/>
                </a:solidFill>
              </a:rPr>
              <a:t>“For </a:t>
            </a:r>
            <a:r>
              <a:rPr lang="en-US" sz="3200" dirty="0">
                <a:solidFill>
                  <a:srgbClr val="FFC000"/>
                </a:solidFill>
              </a:rPr>
              <a:t>if when we were enemies we were </a:t>
            </a:r>
            <a:r>
              <a:rPr lang="en-US" sz="3200" u="sng" dirty="0"/>
              <a:t>reconciled to God through the death of His Son</a:t>
            </a:r>
            <a:r>
              <a:rPr lang="en-US" sz="3200" dirty="0">
                <a:solidFill>
                  <a:srgbClr val="FFC000"/>
                </a:solidFill>
              </a:rPr>
              <a:t>, much more, having been reconciled, we shall be saved by His </a:t>
            </a:r>
            <a:r>
              <a:rPr lang="en-US" sz="3200" dirty="0" smtClean="0">
                <a:solidFill>
                  <a:srgbClr val="FFC000"/>
                </a:solidFill>
              </a:rPr>
              <a:t>life” (Rom. 5:10)</a:t>
            </a:r>
            <a:endParaRPr lang="en-US" sz="3200" dirty="0">
              <a:solidFill>
                <a:srgbClr val="FFC000"/>
              </a:solidFill>
            </a:endParaRPr>
          </a:p>
          <a:p>
            <a:pPr marL="0" indent="0">
              <a:buNone/>
            </a:pPr>
            <a:r>
              <a:rPr lang="en-US" sz="3600" dirty="0" smtClean="0"/>
              <a:t>Where &amp; When Were they Reconciled?</a:t>
            </a:r>
          </a:p>
          <a:p>
            <a:r>
              <a:rPr lang="en-US" sz="3200" dirty="0">
                <a:solidFill>
                  <a:srgbClr val="FFC000"/>
                </a:solidFill>
              </a:rPr>
              <a:t>“Or do you not know that as many of us as were </a:t>
            </a:r>
            <a:r>
              <a:rPr lang="en-US" sz="3200" u="sng" dirty="0"/>
              <a:t>baptized into Christ </a:t>
            </a:r>
            <a:r>
              <a:rPr lang="en-US" sz="3200" dirty="0">
                <a:solidFill>
                  <a:srgbClr val="FFC000"/>
                </a:solidFill>
              </a:rPr>
              <a:t>Jesus were </a:t>
            </a:r>
            <a:r>
              <a:rPr lang="en-US" sz="3200" u="sng" dirty="0"/>
              <a:t>baptized into His death</a:t>
            </a:r>
            <a:r>
              <a:rPr lang="en-US" sz="3200" dirty="0" smtClean="0">
                <a:solidFill>
                  <a:srgbClr val="FFC000"/>
                </a:solidFill>
              </a:rPr>
              <a:t>?” (Rom. 6:3)</a:t>
            </a:r>
            <a:endParaRPr lang="en-US" sz="3200" dirty="0">
              <a:solidFill>
                <a:srgbClr val="FFC000"/>
              </a:solidFill>
            </a:endParaRPr>
          </a:p>
        </p:txBody>
      </p:sp>
      <p:sp>
        <p:nvSpPr>
          <p:cNvPr id="6" name="Freeform 5"/>
          <p:cNvSpPr/>
          <p:nvPr/>
        </p:nvSpPr>
        <p:spPr>
          <a:xfrm>
            <a:off x="3400926" y="2743200"/>
            <a:ext cx="4958196" cy="3572714"/>
          </a:xfrm>
          <a:custGeom>
            <a:avLst/>
            <a:gdLst>
              <a:gd name="connsiteX0" fmla="*/ 0 w 4958196"/>
              <a:gd name="connsiteY0" fmla="*/ 2967789 h 3572714"/>
              <a:gd name="connsiteX1" fmla="*/ 705853 w 4958196"/>
              <a:gd name="connsiteY1" fmla="*/ 3465095 h 3572714"/>
              <a:gd name="connsiteX2" fmla="*/ 3994485 w 4958196"/>
              <a:gd name="connsiteY2" fmla="*/ 3449053 h 3572714"/>
              <a:gd name="connsiteX3" fmla="*/ 4876800 w 4958196"/>
              <a:gd name="connsiteY3" fmla="*/ 2149642 h 3572714"/>
              <a:gd name="connsiteX4" fmla="*/ 4860758 w 4958196"/>
              <a:gd name="connsiteY4" fmla="*/ 818147 h 3572714"/>
              <a:gd name="connsiteX5" fmla="*/ 4363453 w 4958196"/>
              <a:gd name="connsiteY5" fmla="*/ 0 h 357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8196" h="3572714">
                <a:moveTo>
                  <a:pt x="0" y="2967789"/>
                </a:moveTo>
                <a:cubicBezTo>
                  <a:pt x="20053" y="3176336"/>
                  <a:pt x="40106" y="3384884"/>
                  <a:pt x="705853" y="3465095"/>
                </a:cubicBezTo>
                <a:cubicBezTo>
                  <a:pt x="1371601" y="3545306"/>
                  <a:pt x="3299327" y="3668295"/>
                  <a:pt x="3994485" y="3449053"/>
                </a:cubicBezTo>
                <a:cubicBezTo>
                  <a:pt x="4689643" y="3229811"/>
                  <a:pt x="4732421" y="2588126"/>
                  <a:pt x="4876800" y="2149642"/>
                </a:cubicBezTo>
                <a:cubicBezTo>
                  <a:pt x="5021179" y="1711158"/>
                  <a:pt x="4946316" y="1176421"/>
                  <a:pt x="4860758" y="818147"/>
                </a:cubicBezTo>
                <a:cubicBezTo>
                  <a:pt x="4775200" y="459873"/>
                  <a:pt x="4569326" y="229936"/>
                  <a:pt x="4363453" y="0"/>
                </a:cubicBezTo>
              </a:path>
            </a:pathLst>
          </a:custGeom>
          <a:ln w="38100">
            <a:solidFill>
              <a:schemeClr val="accent2">
                <a:lumMod val="75000"/>
              </a:schemeClr>
            </a:solidFill>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2649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8" presetClass="entr" presetSubtype="3" fill="hold" grpId="0" nodeType="after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strips(upRigh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Charles Spurgeon</a:t>
            </a:r>
            <a:endParaRPr lang="en-US" dirty="0"/>
          </a:p>
        </p:txBody>
      </p:sp>
      <p:sp>
        <p:nvSpPr>
          <p:cNvPr id="7" name="Content Placeholder 6"/>
          <p:cNvSpPr>
            <a:spLocks noGrp="1"/>
          </p:cNvSpPr>
          <p:nvPr>
            <p:ph idx="1"/>
          </p:nvPr>
        </p:nvSpPr>
        <p:spPr>
          <a:xfrm>
            <a:off x="3533436" y="1676400"/>
            <a:ext cx="4467564" cy="4419600"/>
          </a:xfrm>
        </p:spPr>
        <p:txBody>
          <a:bodyPr>
            <a:normAutofit fontScale="92500"/>
          </a:bodyPr>
          <a:lstStyle/>
          <a:p>
            <a:pPr marL="0" indent="0">
              <a:buNone/>
            </a:pPr>
            <a:r>
              <a:rPr lang="en-US" sz="2800" dirty="0"/>
              <a:t> </a:t>
            </a:r>
            <a:r>
              <a:rPr lang="en-US" sz="2800" dirty="0" smtClean="0"/>
              <a:t>…If </a:t>
            </a:r>
            <a:r>
              <a:rPr lang="en-US" sz="2800" dirty="0"/>
              <a:t>you believe in Jesus, that is to say, if you trust him, all the merits of Jesus are your merits, are imputed to you: all the sufferings of Jesus are your sufferings. Everyone of his merits is imputed to you. You stand before God as if you were Christ, because Christ stood before God as if he were you—he in your stead, you in his stead. Substitution</a:t>
            </a:r>
            <a:r>
              <a:rPr lang="en-US" sz="2800" dirty="0" smtClean="0"/>
              <a:t>!</a:t>
            </a:r>
            <a:endParaRPr lang="en-US" sz="2800" dirty="0"/>
          </a:p>
        </p:txBody>
      </p:sp>
      <p:sp>
        <p:nvSpPr>
          <p:cNvPr id="8" name="Text Placeholder 7"/>
          <p:cNvSpPr>
            <a:spLocks noGrp="1"/>
          </p:cNvSpPr>
          <p:nvPr>
            <p:ph type="body" sz="half" idx="2"/>
          </p:nvPr>
        </p:nvSpPr>
        <p:spPr>
          <a:xfrm>
            <a:off x="876300" y="5105400"/>
            <a:ext cx="2323743" cy="1066800"/>
          </a:xfrm>
        </p:spPr>
        <p:txBody>
          <a:bodyPr>
            <a:normAutofit lnSpcReduction="10000"/>
          </a:bodyPr>
          <a:lstStyle/>
          <a:p>
            <a:r>
              <a:rPr lang="en-US" dirty="0" smtClean="0"/>
              <a:t>“Justification By Faith” (sermon) </a:t>
            </a:r>
            <a:br>
              <a:rPr lang="en-US" dirty="0" smtClean="0"/>
            </a:br>
            <a:r>
              <a:rPr lang="en-US" dirty="0" smtClean="0"/>
              <a:t/>
            </a:r>
            <a:br>
              <a:rPr lang="en-US" dirty="0" smtClean="0"/>
            </a:br>
            <a:r>
              <a:rPr lang="en-US" dirty="0" smtClean="0"/>
              <a:t>http</a:t>
            </a:r>
            <a:r>
              <a:rPr lang="en-US" dirty="0"/>
              <a:t>://www.spurgeon.org/sermons/3392.htm</a:t>
            </a:r>
          </a:p>
        </p:txBody>
      </p:sp>
      <p:sp>
        <p:nvSpPr>
          <p:cNvPr id="9" name="TextBox 8"/>
          <p:cNvSpPr txBox="1"/>
          <p:nvPr/>
        </p:nvSpPr>
        <p:spPr>
          <a:xfrm>
            <a:off x="3200400" y="1676400"/>
            <a:ext cx="417102" cy="590931"/>
          </a:xfrm>
          <a:prstGeom prst="rect">
            <a:avLst/>
          </a:prstGeom>
          <a:noFill/>
        </p:spPr>
        <p:txBody>
          <a:bodyPr wrap="none" rtlCol="0">
            <a:spAutoFit/>
          </a:bodyPr>
          <a:lstStyle/>
          <a:p>
            <a:pPr>
              <a:lnSpc>
                <a:spcPct val="90000"/>
              </a:lnSpc>
            </a:pPr>
            <a:r>
              <a:rPr lang="en-US" sz="3600" dirty="0">
                <a:solidFill>
                  <a:prstClr val="white"/>
                </a:solidFill>
                <a:latin typeface="Candara" panose="020E0502030303020204" pitchFamily="34" charset="0"/>
              </a:rPr>
              <a:t>“</a:t>
            </a:r>
          </a:p>
        </p:txBody>
      </p:sp>
      <p:pic>
        <p:nvPicPr>
          <p:cNvPr id="5122" name="Picture 2" descr="http://www.jesus-is-savior.com/Great%20Men%20of%20God/charles_haddon_spurge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21336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80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Charles Spurgeon</a:t>
            </a:r>
            <a:endParaRPr lang="en-US" dirty="0"/>
          </a:p>
        </p:txBody>
      </p:sp>
      <p:sp>
        <p:nvSpPr>
          <p:cNvPr id="7" name="Content Placeholder 6"/>
          <p:cNvSpPr>
            <a:spLocks noGrp="1"/>
          </p:cNvSpPr>
          <p:nvPr>
            <p:ph idx="1"/>
          </p:nvPr>
        </p:nvSpPr>
        <p:spPr>
          <a:xfrm>
            <a:off x="3533436" y="1676400"/>
            <a:ext cx="4467564" cy="4419600"/>
          </a:xfrm>
        </p:spPr>
        <p:txBody>
          <a:bodyPr>
            <a:normAutofit/>
          </a:bodyPr>
          <a:lstStyle/>
          <a:p>
            <a:pPr marL="0" indent="0">
              <a:buNone/>
            </a:pPr>
            <a:r>
              <a:rPr lang="en-US" sz="2600" dirty="0"/>
              <a:t> </a:t>
            </a:r>
            <a:r>
              <a:rPr lang="en-US" sz="2600" dirty="0" smtClean="0"/>
              <a:t>…That </a:t>
            </a:r>
            <a:r>
              <a:rPr lang="en-US" sz="2600" dirty="0"/>
              <a:t>is the word! Christ the Substitute for sinners: Christ standing for men, and bearing the thunderbolts of the divine opposition to all sin, he "being made sin for us who knew no sin." Man standing in Christ's place, and receiving the sunlight of divine </a:t>
            </a:r>
            <a:r>
              <a:rPr lang="en-US" sz="2600" dirty="0" err="1"/>
              <a:t>favour</a:t>
            </a:r>
            <a:r>
              <a:rPr lang="en-US" sz="2600" dirty="0"/>
              <a:t>, instead of Christ.</a:t>
            </a:r>
          </a:p>
        </p:txBody>
      </p:sp>
      <p:sp>
        <p:nvSpPr>
          <p:cNvPr id="8" name="Text Placeholder 7"/>
          <p:cNvSpPr>
            <a:spLocks noGrp="1"/>
          </p:cNvSpPr>
          <p:nvPr>
            <p:ph type="body" sz="half" idx="2"/>
          </p:nvPr>
        </p:nvSpPr>
        <p:spPr>
          <a:xfrm>
            <a:off x="876300" y="5105400"/>
            <a:ext cx="2323743" cy="1066800"/>
          </a:xfrm>
        </p:spPr>
        <p:txBody>
          <a:bodyPr>
            <a:normAutofit lnSpcReduction="10000"/>
          </a:bodyPr>
          <a:lstStyle/>
          <a:p>
            <a:r>
              <a:rPr lang="en-US" dirty="0" smtClean="0"/>
              <a:t>“Justification By Faith” (sermon) </a:t>
            </a:r>
            <a:br>
              <a:rPr lang="en-US" dirty="0" smtClean="0"/>
            </a:br>
            <a:r>
              <a:rPr lang="en-US" dirty="0" smtClean="0"/>
              <a:t/>
            </a:r>
            <a:br>
              <a:rPr lang="en-US" dirty="0" smtClean="0"/>
            </a:br>
            <a:r>
              <a:rPr lang="en-US" dirty="0" smtClean="0"/>
              <a:t>http</a:t>
            </a:r>
            <a:r>
              <a:rPr lang="en-US" dirty="0"/>
              <a:t>://www.spurgeon.org/sermons/3392.htm</a:t>
            </a:r>
          </a:p>
        </p:txBody>
      </p:sp>
      <p:sp>
        <p:nvSpPr>
          <p:cNvPr id="9" name="TextBox 8"/>
          <p:cNvSpPr txBox="1"/>
          <p:nvPr/>
        </p:nvSpPr>
        <p:spPr>
          <a:xfrm>
            <a:off x="3200400" y="1676400"/>
            <a:ext cx="417102" cy="590931"/>
          </a:xfrm>
          <a:prstGeom prst="rect">
            <a:avLst/>
          </a:prstGeom>
          <a:noFill/>
        </p:spPr>
        <p:txBody>
          <a:bodyPr wrap="none" rtlCol="0">
            <a:spAutoFit/>
          </a:bodyPr>
          <a:lstStyle/>
          <a:p>
            <a:pPr>
              <a:lnSpc>
                <a:spcPct val="90000"/>
              </a:lnSpc>
            </a:pPr>
            <a:r>
              <a:rPr lang="en-US" sz="3600" dirty="0">
                <a:solidFill>
                  <a:prstClr val="white"/>
                </a:solidFill>
                <a:latin typeface="Candara" panose="020E0502030303020204" pitchFamily="34" charset="0"/>
              </a:rPr>
              <a:t>“</a:t>
            </a:r>
          </a:p>
        </p:txBody>
      </p:sp>
      <p:pic>
        <p:nvPicPr>
          <p:cNvPr id="5122" name="Picture 2" descr="http://www.jesus-is-savior.com/Great%20Men%20of%20God/charles_haddon_spurge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21336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95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effectLst>
                  <a:outerShdw blurRad="38100" dist="38100" dir="2700000" algn="tl">
                    <a:srgbClr val="000000">
                      <a:alpha val="43137"/>
                    </a:srgbClr>
                  </a:outerShdw>
                </a:effectLst>
              </a:rPr>
              <a:t>The LIP of a Flower?</a:t>
            </a:r>
            <a:endParaRPr lang="en-US" sz="4000"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142108" y="1905000"/>
            <a:ext cx="6859786" cy="4724400"/>
          </a:xfrm>
        </p:spPr>
        <p:txBody>
          <a:bodyPr>
            <a:normAutofit/>
          </a:bodyPr>
          <a:lstStyle/>
          <a:p>
            <a:pPr marL="0" indent="0">
              <a:buNone/>
            </a:pPr>
            <a:r>
              <a:rPr lang="en-US" dirty="0" smtClean="0"/>
              <a:t>If Jesus is truly the substitute for man, then all men are saved by His standing in our place and receiving our punishment (1 Jn. 2:2)</a:t>
            </a:r>
          </a:p>
          <a:p>
            <a:r>
              <a:rPr lang="en-US" dirty="0" smtClean="0"/>
              <a:t>John Calvin perceived this problem and therefore asserted that Jesus only died for the elect—</a:t>
            </a:r>
            <a:r>
              <a:rPr lang="en-US" dirty="0" smtClean="0">
                <a:solidFill>
                  <a:srgbClr val="FFC000"/>
                </a:solidFill>
              </a:rPr>
              <a:t>LIMITED ATONEMENT</a:t>
            </a:r>
            <a:r>
              <a:rPr lang="en-US" dirty="0" smtClean="0"/>
              <a:t>—the LIP in TU</a:t>
            </a:r>
            <a:r>
              <a:rPr lang="en-US" dirty="0" smtClean="0">
                <a:solidFill>
                  <a:srgbClr val="FFC000"/>
                </a:solidFill>
              </a:rPr>
              <a:t>LIP </a:t>
            </a:r>
            <a:r>
              <a:rPr lang="en-US" dirty="0" smtClean="0"/>
              <a:t>is essentially the product of the substitution concept</a:t>
            </a:r>
          </a:p>
          <a:p>
            <a:pPr lvl="1"/>
            <a:r>
              <a:rPr lang="en-US" dirty="0" smtClean="0">
                <a:solidFill>
                  <a:srgbClr val="FFC000"/>
                </a:solidFill>
              </a:rPr>
              <a:t>L</a:t>
            </a:r>
            <a:r>
              <a:rPr lang="en-US" dirty="0" smtClean="0"/>
              <a:t>imited Atonement</a:t>
            </a:r>
          </a:p>
          <a:p>
            <a:pPr lvl="1"/>
            <a:r>
              <a:rPr lang="en-US" dirty="0" smtClean="0">
                <a:solidFill>
                  <a:srgbClr val="FFC000"/>
                </a:solidFill>
              </a:rPr>
              <a:t>I</a:t>
            </a:r>
            <a:r>
              <a:rPr lang="en-US" dirty="0" smtClean="0"/>
              <a:t>rresistible Grace</a:t>
            </a:r>
          </a:p>
          <a:p>
            <a:pPr lvl="1"/>
            <a:r>
              <a:rPr lang="en-US" dirty="0" smtClean="0">
                <a:solidFill>
                  <a:srgbClr val="FFC000"/>
                </a:solidFill>
              </a:rPr>
              <a:t>P</a:t>
            </a:r>
            <a:r>
              <a:rPr lang="en-US" dirty="0" smtClean="0"/>
              <a:t>erseverance of the Saints</a:t>
            </a:r>
          </a:p>
        </p:txBody>
      </p:sp>
    </p:spTree>
    <p:extLst>
      <p:ext uri="{BB962C8B-B14F-4D97-AF65-F5344CB8AC3E}">
        <p14:creationId xmlns:p14="http://schemas.microsoft.com/office/powerpoint/2010/main" val="326120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effectLst>
                  <a:outerShdw blurRad="38100" dist="38100" dir="2700000" algn="tl">
                    <a:srgbClr val="000000">
                      <a:alpha val="43137"/>
                    </a:srgbClr>
                  </a:outerShdw>
                </a:effectLst>
              </a:rPr>
              <a:t>Problems With the Substitutional Theory</a:t>
            </a:r>
          </a:p>
        </p:txBody>
      </p:sp>
      <p:sp>
        <p:nvSpPr>
          <p:cNvPr id="5" name="Content Placeholder 4"/>
          <p:cNvSpPr>
            <a:spLocks noGrp="1"/>
          </p:cNvSpPr>
          <p:nvPr>
            <p:ph idx="1"/>
          </p:nvPr>
        </p:nvSpPr>
        <p:spPr>
          <a:xfrm>
            <a:off x="1142108" y="1905000"/>
            <a:ext cx="6859786" cy="4724400"/>
          </a:xfrm>
        </p:spPr>
        <p:txBody>
          <a:bodyPr>
            <a:normAutofit fontScale="92500"/>
          </a:bodyPr>
          <a:lstStyle/>
          <a:p>
            <a:pPr marL="514350" indent="-514350">
              <a:buFont typeface="+mj-lt"/>
              <a:buAutoNum type="arabicPeriod"/>
            </a:pPr>
            <a:r>
              <a:rPr lang="en-US" dirty="0" smtClean="0"/>
              <a:t>Jesus died for all men (1 Jn. 2:2; Jn. 1:29; 4:42)</a:t>
            </a:r>
          </a:p>
          <a:p>
            <a:pPr marL="514350" indent="-514350">
              <a:buFont typeface="+mj-lt"/>
              <a:buAutoNum type="arabicPeriod"/>
            </a:pPr>
            <a:r>
              <a:rPr lang="en-US" dirty="0" smtClean="0"/>
              <a:t>It remains that men are yet accountable for their actions (Rom. 2:6; 14:10, 12; 2 Cor. 5:10)</a:t>
            </a:r>
          </a:p>
          <a:p>
            <a:pPr marL="514350" indent="-514350">
              <a:buFont typeface="+mj-lt"/>
              <a:buAutoNum type="arabicPeriod"/>
            </a:pPr>
            <a:r>
              <a:rPr lang="en-US" dirty="0" smtClean="0"/>
              <a:t>Jesus did not become the substitute for our physical death (Heb. 9:27; Acts 9:36, 37)</a:t>
            </a:r>
          </a:p>
          <a:p>
            <a:pPr marL="514350" indent="-514350">
              <a:buFont typeface="+mj-lt"/>
              <a:buAutoNum type="arabicPeriod"/>
            </a:pPr>
            <a:r>
              <a:rPr lang="en-US" dirty="0"/>
              <a:t>Jesus did not spiritually die for my spiritual death </a:t>
            </a:r>
            <a:endParaRPr lang="en-US" dirty="0" smtClean="0"/>
          </a:p>
          <a:p>
            <a:pPr lvl="1"/>
            <a:r>
              <a:rPr lang="en-US" dirty="0" smtClean="0"/>
              <a:t>Was not separated from God (Jn</a:t>
            </a:r>
            <a:r>
              <a:rPr lang="en-US" dirty="0"/>
              <a:t>. 8:28, 29; 16:32; Ps. 22:16-24; Is. 59:1-2; Heb. 5:7)</a:t>
            </a:r>
          </a:p>
          <a:p>
            <a:pPr lvl="1"/>
            <a:r>
              <a:rPr lang="en-US" dirty="0"/>
              <a:t>See sermons on “Did </a:t>
            </a:r>
            <a:r>
              <a:rPr lang="en-US"/>
              <a:t>Jesus </a:t>
            </a:r>
            <a:r>
              <a:rPr lang="en-US" smtClean="0"/>
              <a:t>Rise Spiritually</a:t>
            </a:r>
            <a:r>
              <a:rPr lang="en-US" dirty="0" smtClean="0"/>
              <a:t>?”</a:t>
            </a:r>
            <a:endParaRPr lang="en-US" dirty="0"/>
          </a:p>
        </p:txBody>
      </p:sp>
    </p:spTree>
    <p:extLst>
      <p:ext uri="{BB962C8B-B14F-4D97-AF65-F5344CB8AC3E}">
        <p14:creationId xmlns:p14="http://schemas.microsoft.com/office/powerpoint/2010/main" val="30627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effectLst>
                  <a:outerShdw blurRad="38100" dist="38100" dir="2700000" algn="tl">
                    <a:srgbClr val="000000">
                      <a:alpha val="43137"/>
                    </a:srgbClr>
                  </a:outerShdw>
                </a:effectLst>
              </a:rPr>
              <a:t>Problems With the Substitutional Theory</a:t>
            </a:r>
          </a:p>
        </p:txBody>
      </p:sp>
      <p:sp>
        <p:nvSpPr>
          <p:cNvPr id="5" name="Content Placeholder 4"/>
          <p:cNvSpPr>
            <a:spLocks noGrp="1"/>
          </p:cNvSpPr>
          <p:nvPr>
            <p:ph idx="1"/>
          </p:nvPr>
        </p:nvSpPr>
        <p:spPr>
          <a:xfrm>
            <a:off x="1142108" y="1905000"/>
            <a:ext cx="6859786" cy="4953000"/>
          </a:xfrm>
        </p:spPr>
        <p:txBody>
          <a:bodyPr>
            <a:normAutofit/>
          </a:bodyPr>
          <a:lstStyle/>
          <a:p>
            <a:pPr marL="514350" indent="-514350">
              <a:buFont typeface="+mj-lt"/>
              <a:buAutoNum type="arabicPeriod" startAt="5"/>
            </a:pPr>
            <a:r>
              <a:rPr lang="en-US" dirty="0" smtClean="0"/>
              <a:t>Jesus did not become the substitute for “suffering for righteousness”</a:t>
            </a:r>
          </a:p>
          <a:p>
            <a:pPr lvl="1"/>
            <a:r>
              <a:rPr lang="en-US" dirty="0" smtClean="0"/>
              <a:t>The righteous still suffer (Jn. 16:33; Acts 5:31; 7:54; 8:1ff; 9:23-25; 12:1ff; 13:50-52; 14:5, 19; 16:22-24; etc., etc.)</a:t>
            </a:r>
          </a:p>
          <a:p>
            <a:pPr marL="514350" indent="-514350">
              <a:buFont typeface="+mj-lt"/>
              <a:buAutoNum type="arabicPeriod" startAt="5"/>
            </a:pPr>
            <a:r>
              <a:rPr lang="en-US" dirty="0" smtClean="0"/>
              <a:t>If Jesus’ physical suffering was the exact substitute for our </a:t>
            </a:r>
            <a:r>
              <a:rPr lang="en-US" i="1" dirty="0" smtClean="0">
                <a:solidFill>
                  <a:schemeClr val="accent2"/>
                </a:solidFill>
              </a:rPr>
              <a:t>punishment</a:t>
            </a:r>
            <a:r>
              <a:rPr lang="en-US" dirty="0" smtClean="0">
                <a:solidFill>
                  <a:schemeClr val="accent2"/>
                </a:solidFill>
              </a:rPr>
              <a:t> </a:t>
            </a:r>
            <a:r>
              <a:rPr lang="en-US" dirty="0" smtClean="0"/>
              <a:t>for sin, why would sinners be sentenced to an eternal hell—temporary suffering in the place of eternal?</a:t>
            </a:r>
            <a:endParaRPr lang="en-US" dirty="0"/>
          </a:p>
        </p:txBody>
      </p:sp>
    </p:spTree>
    <p:extLst>
      <p:ext uri="{BB962C8B-B14F-4D97-AF65-F5344CB8AC3E}">
        <p14:creationId xmlns:p14="http://schemas.microsoft.com/office/powerpoint/2010/main" val="48048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2107" y="228600"/>
            <a:ext cx="6859786" cy="4038600"/>
          </a:xfrm>
        </p:spPr>
        <p:txBody>
          <a:bodyPr>
            <a:prstTxWarp prst="textStop">
              <a:avLst/>
            </a:prstTxWarp>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haroni" panose="02010803020104030203" pitchFamily="2" charset="-79"/>
                <a:cs typeface="Aharoni" panose="02010803020104030203" pitchFamily="2" charset="-79"/>
              </a:rPr>
              <a:t>WERE OUR SINS </a:t>
            </a:r>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haroni" panose="02010803020104030203" pitchFamily="2" charset="-79"/>
                <a:cs typeface="Aharoni" panose="02010803020104030203" pitchFamily="2" charset="-79"/>
              </a:rPr>
              <a:t>TRANSFERRED</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haroni" panose="02010803020104030203" pitchFamily="2" charset="-79"/>
                <a:cs typeface="Aharoni" panose="02010803020104030203" pitchFamily="2" charset="-79"/>
              </a:rPr>
              <a:t/>
            </a:r>
            <a:b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haroni" panose="02010803020104030203" pitchFamily="2" charset="-79"/>
                <a:cs typeface="Aharoni" panose="02010803020104030203" pitchFamily="2" charset="-79"/>
              </a:rPr>
            </a:b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haroni" panose="02010803020104030203" pitchFamily="2" charset="-79"/>
                <a:cs typeface="Aharoni" panose="02010803020104030203" pitchFamily="2" charset="-79"/>
              </a:rPr>
              <a:t>TO JESUS?</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haroni" panose="02010803020104030203" pitchFamily="2" charset="-79"/>
              <a:cs typeface="Aharoni" panose="02010803020104030203" pitchFamily="2" charset="-79"/>
            </a:endParaRPr>
          </a:p>
        </p:txBody>
      </p:sp>
      <p:sp>
        <p:nvSpPr>
          <p:cNvPr id="3" name="Rectangle 2"/>
          <p:cNvSpPr/>
          <p:nvPr/>
        </p:nvSpPr>
        <p:spPr>
          <a:xfrm>
            <a:off x="1219200" y="5410200"/>
            <a:ext cx="6858000" cy="1255931"/>
          </a:xfrm>
          <a:prstGeom prst="rect">
            <a:avLst/>
          </a:prstGeom>
        </p:spPr>
        <p:txBody>
          <a:bodyPr wrap="none">
            <a:prstTxWarp prst="textPlain">
              <a:avLst/>
            </a:prstTxWarp>
            <a:spAutoFit/>
          </a:bodyPr>
          <a:lstStyle/>
          <a:p>
            <a:pPr algn="ctr"/>
            <a:r>
              <a:rPr lang="en-US" sz="3600" dirty="0" smtClean="0">
                <a:solidFill>
                  <a:prstClr val="white"/>
                </a:solidFill>
                <a:latin typeface="Aharoni" panose="02010803020104030203" pitchFamily="2" charset="-79"/>
                <a:cs typeface="Aharoni" panose="02010803020104030203" pitchFamily="2" charset="-79"/>
              </a:rPr>
              <a:t>Was All Human Guilt</a:t>
            </a:r>
            <a:br>
              <a:rPr lang="en-US" sz="3600" dirty="0" smtClean="0">
                <a:solidFill>
                  <a:prstClr val="white"/>
                </a:solidFill>
                <a:latin typeface="Aharoni" panose="02010803020104030203" pitchFamily="2" charset="-79"/>
                <a:cs typeface="Aharoni" panose="02010803020104030203" pitchFamily="2" charset="-79"/>
              </a:rPr>
            </a:br>
            <a:r>
              <a:rPr lang="en-US" sz="3600" dirty="0" smtClean="0">
                <a:solidFill>
                  <a:prstClr val="white"/>
                </a:solidFill>
                <a:latin typeface="Aharoni" panose="02010803020104030203" pitchFamily="2" charset="-79"/>
                <a:cs typeface="Aharoni" panose="02010803020104030203" pitchFamily="2" charset="-79"/>
              </a:rPr>
              <a:t>Poured Into Jesus?</a:t>
            </a:r>
            <a:endParaRPr lang="en-US" sz="3600" dirty="0">
              <a:solidFill>
                <a:prstClr val="white"/>
              </a:solidFill>
              <a:latin typeface="Aharoni" panose="02010803020104030203" pitchFamily="2" charset="-79"/>
              <a:cs typeface="Aharoni" panose="02010803020104030203" pitchFamily="2" charset="-79"/>
            </a:endParaRPr>
          </a:p>
        </p:txBody>
      </p:sp>
      <p:sp>
        <p:nvSpPr>
          <p:cNvPr id="5" name="Text Placeholder 1"/>
          <p:cNvSpPr>
            <a:spLocks noGrp="1"/>
          </p:cNvSpPr>
          <p:nvPr>
            <p:ph type="body" idx="1"/>
          </p:nvPr>
        </p:nvSpPr>
        <p:spPr>
          <a:xfrm>
            <a:off x="1219200" y="4797725"/>
            <a:ext cx="6859786" cy="612475"/>
          </a:xfrm>
        </p:spPr>
        <p:txBody>
          <a:bodyPr/>
          <a:lstStyle/>
          <a:p>
            <a:r>
              <a:rPr lang="en-US" dirty="0"/>
              <a:t>“YES” is to </a:t>
            </a:r>
            <a:r>
              <a:rPr lang="en-US" dirty="0" smtClean="0"/>
              <a:t>place the wrath of God upon Jesus!</a:t>
            </a:r>
          </a:p>
        </p:txBody>
      </p:sp>
    </p:spTree>
    <p:extLst>
      <p:ext uri="{BB962C8B-B14F-4D97-AF65-F5344CB8AC3E}">
        <p14:creationId xmlns:p14="http://schemas.microsoft.com/office/powerpoint/2010/main" val="2890596572"/>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2" presetClass="exit" presetSubtype="4" fill="hold" grpId="1" nodeType="withEffect">
                                  <p:stCondLst>
                                    <p:cond delay="0"/>
                                  </p:stCondLst>
                                  <p:childTnLst>
                                    <p:anim calcmode="lin" valueType="num">
                                      <p:cBhvr additive="base">
                                        <p:cTn id="18"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p:tgtEl>
                                          <p:spTgt spid="5">
                                            <p:txEl>
                                              <p:pRg st="0" end="0"/>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P spid="5"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John Calvin</a:t>
            </a:r>
            <a:endParaRPr lang="en-US" dirty="0"/>
          </a:p>
        </p:txBody>
      </p:sp>
      <p:sp>
        <p:nvSpPr>
          <p:cNvPr id="7" name="Content Placeholder 6"/>
          <p:cNvSpPr>
            <a:spLocks noGrp="1"/>
          </p:cNvSpPr>
          <p:nvPr>
            <p:ph idx="1"/>
          </p:nvPr>
        </p:nvSpPr>
        <p:spPr>
          <a:xfrm>
            <a:off x="3533436" y="1676400"/>
            <a:ext cx="4253068" cy="4495800"/>
          </a:xfrm>
        </p:spPr>
        <p:txBody>
          <a:bodyPr>
            <a:normAutofit fontScale="92500" lnSpcReduction="10000"/>
          </a:bodyPr>
          <a:lstStyle/>
          <a:p>
            <a:pPr marL="0" indent="0">
              <a:buNone/>
            </a:pPr>
            <a:r>
              <a:rPr lang="en-US" dirty="0"/>
              <a:t>But it is certain that he did not suffer that punishment </a:t>
            </a:r>
            <a:r>
              <a:rPr lang="en-US" dirty="0" smtClean="0"/>
              <a:t>on his </a:t>
            </a:r>
            <a:r>
              <a:rPr lang="en-US" dirty="0"/>
              <a:t>own account. It follows, therefore, either that he was crucified in vain, or that our </a:t>
            </a:r>
            <a:r>
              <a:rPr lang="en-US" dirty="0" smtClean="0"/>
              <a:t>curse was </a:t>
            </a:r>
            <a:r>
              <a:rPr lang="en-US" dirty="0"/>
              <a:t>laid upon him, in order that we might be delivered from it</a:t>
            </a:r>
            <a:r>
              <a:rPr lang="en-US" dirty="0" smtClean="0"/>
              <a:t>. …</a:t>
            </a:r>
            <a:r>
              <a:rPr lang="en-US" dirty="0"/>
              <a:t>he placed himself in our room, and thus became </a:t>
            </a:r>
            <a:r>
              <a:rPr lang="en-US" dirty="0" smtClean="0"/>
              <a:t>a sinner</a:t>
            </a:r>
            <a:r>
              <a:rPr lang="en-US" dirty="0"/>
              <a:t>, and subject to the curse, not in himself indeed, but in us, yet in such a manner, </a:t>
            </a:r>
            <a:r>
              <a:rPr lang="en-US" dirty="0" smtClean="0"/>
              <a:t>that </a:t>
            </a:r>
            <a:r>
              <a:rPr lang="en-US" dirty="0"/>
              <a:t>it became necessary for him to occupy our place</a:t>
            </a:r>
            <a:r>
              <a:rPr lang="en-US" dirty="0" smtClean="0"/>
              <a:t>. …</a:t>
            </a:r>
            <a:r>
              <a:rPr lang="en-US" dirty="0"/>
              <a:t>Again, how would he have freed us from the wrath </a:t>
            </a:r>
            <a:r>
              <a:rPr lang="en-US" dirty="0" smtClean="0"/>
              <a:t>of God</a:t>
            </a:r>
            <a:r>
              <a:rPr lang="en-US" dirty="0"/>
              <a:t>, if he had not transferred it from us to himself?</a:t>
            </a:r>
          </a:p>
        </p:txBody>
      </p:sp>
      <p:sp>
        <p:nvSpPr>
          <p:cNvPr id="8" name="Text Placeholder 7"/>
          <p:cNvSpPr>
            <a:spLocks noGrp="1"/>
          </p:cNvSpPr>
          <p:nvPr>
            <p:ph type="body" sz="half" idx="2"/>
          </p:nvPr>
        </p:nvSpPr>
        <p:spPr>
          <a:xfrm>
            <a:off x="876300" y="5105400"/>
            <a:ext cx="2323743" cy="1066800"/>
          </a:xfrm>
        </p:spPr>
        <p:txBody>
          <a:bodyPr/>
          <a:lstStyle/>
          <a:p>
            <a:r>
              <a:rPr lang="en-US" dirty="0" smtClean="0"/>
              <a:t>www.ccel.org/ccel/calvin/calcom41.html</a:t>
            </a:r>
            <a:endParaRPr lang="en-US" dirty="0"/>
          </a:p>
        </p:txBody>
      </p:sp>
      <p:sp>
        <p:nvSpPr>
          <p:cNvPr id="9" name="TextBox 8"/>
          <p:cNvSpPr txBox="1"/>
          <p:nvPr/>
        </p:nvSpPr>
        <p:spPr>
          <a:xfrm>
            <a:off x="3200400" y="1676400"/>
            <a:ext cx="417102" cy="590931"/>
          </a:xfrm>
          <a:prstGeom prst="rect">
            <a:avLst/>
          </a:prstGeom>
          <a:noFill/>
        </p:spPr>
        <p:txBody>
          <a:bodyPr wrap="none" rtlCol="0">
            <a:spAutoFit/>
          </a:bodyPr>
          <a:lstStyle/>
          <a:p>
            <a:pPr>
              <a:lnSpc>
                <a:spcPct val="90000"/>
              </a:lnSpc>
            </a:pPr>
            <a:r>
              <a:rPr lang="en-US" sz="3600" dirty="0">
                <a:solidFill>
                  <a:prstClr val="white"/>
                </a:solidFill>
                <a:latin typeface="Candara" panose="020E0502030303020204" pitchFamily="34" charset="0"/>
              </a:rPr>
              <a:t>“</a:t>
            </a:r>
          </a:p>
        </p:txBody>
      </p:sp>
      <p:pic>
        <p:nvPicPr>
          <p:cNvPr id="2050" name="Picture 2" descr="http://www.ccel.org/ccel/calvin/calcom41/files/calcom41.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5800" y="1978574"/>
            <a:ext cx="2151993" cy="28693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81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TotalTime>
  <Words>1477</Words>
  <Application>Microsoft Office PowerPoint</Application>
  <PresentationFormat>On-screen Show (4:3)</PresentationFormat>
  <Paragraphs>128</Paragraphs>
  <Slides>23</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Consolas</vt:lpstr>
      <vt:lpstr>Cambria</vt:lpstr>
      <vt:lpstr>Berlin Sans FB Demi</vt:lpstr>
      <vt:lpstr>Corbel</vt:lpstr>
      <vt:lpstr>Berlin Sans FB</vt:lpstr>
      <vt:lpstr>Wingdings</vt:lpstr>
      <vt:lpstr>Aharoni</vt:lpstr>
      <vt:lpstr>Candara</vt:lpstr>
      <vt:lpstr>Chalkboard 16x9</vt:lpstr>
      <vt:lpstr>DID JESUS BECOME OUR SIN SUBSTITUTE?</vt:lpstr>
      <vt:lpstr>Charles Spurgeon</vt:lpstr>
      <vt:lpstr>Charles Spurgeon</vt:lpstr>
      <vt:lpstr>Charles Spurgeon</vt:lpstr>
      <vt:lpstr>The LIP of a Flower?</vt:lpstr>
      <vt:lpstr>Problems With the Substitutional Theory</vt:lpstr>
      <vt:lpstr>Problems With the Substitutional Theory</vt:lpstr>
      <vt:lpstr>WERE OUR SINS TRANSFERRED TO JESUS?</vt:lpstr>
      <vt:lpstr>John Calvin</vt:lpstr>
      <vt:lpstr>Charles Spurgeon</vt:lpstr>
      <vt:lpstr>Charles Spurgeon</vt:lpstr>
      <vt:lpstr>2 Corinthians 5:20, 21</vt:lpstr>
      <vt:lpstr>Transfer Of Our Sins?</vt:lpstr>
      <vt:lpstr>Transfer Of Our Sins?</vt:lpstr>
      <vt:lpstr>Transfer Of Our Sins?</vt:lpstr>
      <vt:lpstr>Transfer Of Our Sins?</vt:lpstr>
      <vt:lpstr>Transfer Of Our Sins?</vt:lpstr>
      <vt:lpstr>Transfer Of Our Sins?</vt:lpstr>
      <vt:lpstr>Transfer Of Our Sins?</vt:lpstr>
      <vt:lpstr>A Synecdoche</vt:lpstr>
      <vt:lpstr>How Did Sinners In Corinth Reconcile To God In Him?</vt:lpstr>
      <vt:lpstr>How Did Sinners In Corinth Reconcile To God In Him?</vt:lpstr>
      <vt:lpstr>How Sinners Today Are Reconciled To God In Him!</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 JESUS RISE SPIRITUALLY?</dc:title>
  <dc:creator>Steven J. Wallace</dc:creator>
  <cp:lastModifiedBy>Steven J. Wallace</cp:lastModifiedBy>
  <cp:revision>40</cp:revision>
  <dcterms:created xsi:type="dcterms:W3CDTF">2014-10-04T02:46:40Z</dcterms:created>
  <dcterms:modified xsi:type="dcterms:W3CDTF">2014-10-13T03:08:56Z</dcterms:modified>
</cp:coreProperties>
</file>